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41" d="100"/>
          <a:sy n="41" d="100"/>
        </p:scale>
        <p:origin x="18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2D2C1-132D-4092-B8C5-E0AAD652A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ECCAD-8837-4BBA-84A0-C9DB798DC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1FF32-46F4-4242-BE5F-A392150FA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D669-161C-419A-A309-E3D8E688B464}" type="datetimeFigureOut">
              <a:rPr lang="th-TH" smtClean="0"/>
              <a:t>13/04/63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43C09-BB32-42C6-ACDE-4A12F38F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73E3C-59CE-4272-B641-DAA3C0E33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3E29-F837-4A12-911B-5C82671F53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595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38D96-D61C-43D0-8195-43D711C7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E0D80-4B96-4F0A-B11A-6461C4E56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72A48-939E-46A3-BEDD-8830C6C0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D669-161C-419A-A309-E3D8E688B464}" type="datetimeFigureOut">
              <a:rPr lang="th-TH" smtClean="0"/>
              <a:t>13/04/63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6EE34-7D22-4014-AB6E-C8DAA830A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47521-3044-43CA-B738-0720D3DEF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3E29-F837-4A12-911B-5C82671F53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006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F32F8E-C445-4F78-BFA3-41450AEEFE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F25A34-6592-430E-A4E7-0AD4CAEED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E5BC2-64F5-482D-840B-F6290131F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D669-161C-419A-A309-E3D8E688B464}" type="datetimeFigureOut">
              <a:rPr lang="th-TH" smtClean="0"/>
              <a:t>13/04/63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7AA37-26AF-40F8-9E68-F4B45BD29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72933-3F72-417D-B7C1-4F84FDC06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3E29-F837-4A12-911B-5C82671F53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421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A2797-A9A7-43B7-BFC6-670C3600F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AF6E6-EBAE-4CCD-98A6-43B0CB5D0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804F6-01A8-4C61-9584-75378193F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D669-161C-419A-A309-E3D8E688B464}" type="datetimeFigureOut">
              <a:rPr lang="th-TH" smtClean="0"/>
              <a:t>13/04/63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D51F7-8F5C-4CC3-AC94-3DB5CA8EC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CD3A9-6980-4DA1-B9A1-9EB419650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3E29-F837-4A12-911B-5C82671F53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2289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07BD8-1473-4AF4-A617-DFDE2CF6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09484-496C-4E5B-9820-7908ECBA5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C1435-9379-4695-9883-A790A3BCB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D669-161C-419A-A309-E3D8E688B464}" type="datetimeFigureOut">
              <a:rPr lang="th-TH" smtClean="0"/>
              <a:t>13/04/63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E8445-82E4-4B3B-B38A-22CBF302C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5F143-FBA8-4B35-B2FB-BE65F1CE7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3E29-F837-4A12-911B-5C82671F53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108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3F571-4CF9-4FDC-A79A-59C240F78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9A50F-A903-4B4F-9416-C479CFDFB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D2EEFC-8459-4B18-9F27-F3618DA79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7983A4-6CC2-41C9-BF19-92146079B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D669-161C-419A-A309-E3D8E688B464}" type="datetimeFigureOut">
              <a:rPr lang="th-TH" smtClean="0"/>
              <a:t>13/04/63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979DAB-3042-4756-B469-8CE758F49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BFFA0-4E76-427B-8C39-BB020F755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3E29-F837-4A12-911B-5C82671F53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785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56FAD-28B4-499E-9E1B-F08489517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D4271-073F-4FC1-8F71-6BB51272B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FDDDD7-56F0-4C26-8977-66908C5C1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25AE94-1B81-4CA4-824B-7CE21EB016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68B860-EEF0-4EF1-98BF-651C958B29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A794C0-6397-456D-BDF4-74D529D6A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D669-161C-419A-A309-E3D8E688B464}" type="datetimeFigureOut">
              <a:rPr lang="th-TH" smtClean="0"/>
              <a:t>13/04/63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5C1C70-6C9B-427B-8F57-CAB7BCA2A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492352-55A0-4EE2-BA04-D30EC632E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3E29-F837-4A12-911B-5C82671F53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064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E0F22-6DA4-40F3-ACF3-36F0F3BE4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8D6926-CC6B-4DD5-A968-7DCDA1378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D669-161C-419A-A309-E3D8E688B464}" type="datetimeFigureOut">
              <a:rPr lang="th-TH" smtClean="0"/>
              <a:t>13/04/63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DF3677-C143-4352-B475-8EBDECD8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F85662-5992-46AF-B561-1CB6E1876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3E29-F837-4A12-911B-5C82671F53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74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25DFB1-01F3-46EA-AA51-AD762AB72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D669-161C-419A-A309-E3D8E688B464}" type="datetimeFigureOut">
              <a:rPr lang="th-TH" smtClean="0"/>
              <a:t>13/04/63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F9E25-6762-4038-B13A-7738F7B4D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AB101-8283-46C1-BF15-D72CE6D9C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3E29-F837-4A12-911B-5C82671F53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907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43441-4714-4791-8BD2-D7E6F5B1D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2A054-2868-48F5-BE6E-4349BF052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DF4E0-0E1A-4D9E-979A-B73EC606E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050A0-067A-43DB-921F-15291841A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D669-161C-419A-A309-E3D8E688B464}" type="datetimeFigureOut">
              <a:rPr lang="th-TH" smtClean="0"/>
              <a:t>13/04/63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59650-86D4-40EC-91DA-694193F7F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B70472-888F-4B96-906B-614F71A73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3E29-F837-4A12-911B-5C82671F53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9587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A1673-D079-4515-999E-214BF94FA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22EF86-F5FE-440F-AAC8-F341EEF022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141E90-DFCC-4FF5-91FE-D0606C98A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D17A7-2485-4CA7-9316-54B54AB11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D669-161C-419A-A309-E3D8E688B464}" type="datetimeFigureOut">
              <a:rPr lang="th-TH" smtClean="0"/>
              <a:t>13/04/63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E259F-32A6-4579-B619-58C267F36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D0693-BA3D-4A4A-9E28-69E8D2DE8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3E29-F837-4A12-911B-5C82671F53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510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61FCF4-A207-4A9B-B79F-AA8A598F6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887CE-C76C-4B2C-BFC1-A93D3FB47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EDEEF-EC27-406B-98CC-038875F625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4D669-161C-419A-A309-E3D8E688B464}" type="datetimeFigureOut">
              <a:rPr lang="th-TH" smtClean="0"/>
              <a:t>13/04/63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81E57-D3EE-4607-A8D9-CBC3483CE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FA0E7-E919-4B1E-A17B-9FD6D51D2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43E29-F837-4A12-911B-5C82671F53F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685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D13DB-22FF-4B37-AE8A-49292B95E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7847" y="1041400"/>
            <a:ext cx="10316306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b="1" dirty="0">
                <a:latin typeface="Arial" panose="020B0604020202020204" pitchFamily="34" charset="0"/>
                <a:cs typeface="Arial" panose="020B0604020202020204" pitchFamily="34" charset="0"/>
              </a:rPr>
              <a:t>Nouns that only have a plural form</a:t>
            </a:r>
            <a:br>
              <a:rPr lang="en-US" dirty="0"/>
            </a:br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EC3B81-B5D6-42C1-9E4B-B2E940097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63" y="2845930"/>
            <a:ext cx="3294183" cy="29706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DFF29E-F06D-4995-9EC8-FB40B94D5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032" y="5627260"/>
            <a:ext cx="4476750" cy="109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67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2AF18E-5A74-4DF0-87EE-611847809E58}"/>
              </a:ext>
            </a:extLst>
          </p:cNvPr>
          <p:cNvSpPr/>
          <p:nvPr/>
        </p:nvSpPr>
        <p:spPr>
          <a:xfrm>
            <a:off x="3426515" y="869667"/>
            <a:ext cx="5761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https//www.englishtutorhub.com</a:t>
            </a:r>
            <a:endParaRPr lang="th-TH" b="1" dirty="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D09773-7565-45A4-BE77-7F6DB9050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52" y="1698403"/>
            <a:ext cx="9376461" cy="30028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7BC2C9-3F0F-46B6-AA49-BCF741542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224" y="3653499"/>
            <a:ext cx="4852837" cy="1115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FA7B71-130D-4B69-A104-8F39A7201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774" y="3346352"/>
            <a:ext cx="3170195" cy="31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1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A97804-EE23-4941-8FE9-0FD75B666AF5}"/>
              </a:ext>
            </a:extLst>
          </p:cNvPr>
          <p:cNvSpPr/>
          <p:nvPr/>
        </p:nvSpPr>
        <p:spPr>
          <a:xfrm>
            <a:off x="1195753" y="865239"/>
            <a:ext cx="9917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11111"/>
                </a:solidFill>
                <a:effectLst/>
                <a:latin typeface="Open Sans"/>
              </a:rPr>
              <a:t>Certain English nouns only have a plural form.</a:t>
            </a:r>
            <a:endParaRPr lang="th-TH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7E2F89-6A00-4A69-B27A-C1E3360FA2F3}"/>
              </a:ext>
            </a:extLst>
          </p:cNvPr>
          <p:cNvSpPr/>
          <p:nvPr/>
        </p:nvSpPr>
        <p:spPr>
          <a:xfrm>
            <a:off x="1195753" y="1388459"/>
            <a:ext cx="9612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11111"/>
                </a:solidFill>
                <a:effectLst/>
                <a:latin typeface="Open Sans"/>
              </a:rPr>
              <a:t>The form is always plural. Never singular.</a:t>
            </a:r>
            <a:endParaRPr lang="th-T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19118C-7F93-468E-968A-3347F0BCCF75}"/>
              </a:ext>
            </a:extLst>
          </p:cNvPr>
          <p:cNvSpPr/>
          <p:nvPr/>
        </p:nvSpPr>
        <p:spPr>
          <a:xfrm>
            <a:off x="1195753" y="2112801"/>
            <a:ext cx="9917722" cy="530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111111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There are 3 types of nouns where the form is always plural: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206204-1892-4DB9-A1CC-F2D2F09069D0}"/>
              </a:ext>
            </a:extLst>
          </p:cNvPr>
          <p:cNvSpPr/>
          <p:nvPr/>
        </p:nvSpPr>
        <p:spPr>
          <a:xfrm>
            <a:off x="2196374" y="2898855"/>
            <a:ext cx="4822154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1. Certain articles of clothing.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429D4A-2B10-405D-8F92-D9DB33194FDE}"/>
              </a:ext>
            </a:extLst>
          </p:cNvPr>
          <p:cNvSpPr/>
          <p:nvPr/>
        </p:nvSpPr>
        <p:spPr>
          <a:xfrm>
            <a:off x="2196374" y="3429000"/>
            <a:ext cx="5081840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2. Certain tools or instruments.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ACD76B-5D10-4E7A-9D78-B60EB962D4CE}"/>
              </a:ext>
            </a:extLst>
          </p:cNvPr>
          <p:cNvSpPr/>
          <p:nvPr/>
        </p:nvSpPr>
        <p:spPr>
          <a:xfrm>
            <a:off x="2196374" y="3949981"/>
            <a:ext cx="2541080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3. Other types.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14B6EC-4887-4991-9F00-F6150E220F25}"/>
              </a:ext>
            </a:extLst>
          </p:cNvPr>
          <p:cNvSpPr/>
          <p:nvPr/>
        </p:nvSpPr>
        <p:spPr>
          <a:xfrm>
            <a:off x="1195753" y="4681698"/>
            <a:ext cx="5195589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111111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Let’s look at each type in detail.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6811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6B1CF1-53AF-40C7-BDFE-471FFF47462B}"/>
              </a:ext>
            </a:extLst>
          </p:cNvPr>
          <p:cNvSpPr/>
          <p:nvPr/>
        </p:nvSpPr>
        <p:spPr>
          <a:xfrm>
            <a:off x="2399788" y="655190"/>
            <a:ext cx="5118709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u="sng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1. Certain articles of clothing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2DD411-8C8E-417E-A531-7924D4B210D6}"/>
              </a:ext>
            </a:extLst>
          </p:cNvPr>
          <p:cNvSpPr/>
          <p:nvPr/>
        </p:nvSpPr>
        <p:spPr>
          <a:xfrm>
            <a:off x="3287358" y="2513364"/>
            <a:ext cx="1645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pajamas </a:t>
            </a:r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A3D699-AC2D-4B11-8B6B-69928283B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655" y="1932952"/>
            <a:ext cx="1828800" cy="20201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C01A95-8144-4AA2-A983-61A4F4E2E31C}"/>
              </a:ext>
            </a:extLst>
          </p:cNvPr>
          <p:cNvSpPr/>
          <p:nvPr/>
        </p:nvSpPr>
        <p:spPr>
          <a:xfrm>
            <a:off x="3287358" y="3167390"/>
            <a:ext cx="1263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shorts </a:t>
            </a:r>
            <a:endParaRPr lang="th-TH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9B3CD3-B123-4A56-8102-EBA9E6D74A8F}"/>
              </a:ext>
            </a:extLst>
          </p:cNvPr>
          <p:cNvSpPr/>
          <p:nvPr/>
        </p:nvSpPr>
        <p:spPr>
          <a:xfrm>
            <a:off x="5721363" y="1783947"/>
            <a:ext cx="1265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boxers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566625-3A26-4DF5-896F-8D0197CFD7ED}"/>
              </a:ext>
            </a:extLst>
          </p:cNvPr>
          <p:cNvSpPr/>
          <p:nvPr/>
        </p:nvSpPr>
        <p:spPr>
          <a:xfrm>
            <a:off x="5821550" y="2418673"/>
            <a:ext cx="1064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briefs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6F56FC-311B-42F5-9B8F-5C87AF4C30D7}"/>
              </a:ext>
            </a:extLst>
          </p:cNvPr>
          <p:cNvSpPr/>
          <p:nvPr/>
        </p:nvSpPr>
        <p:spPr>
          <a:xfrm>
            <a:off x="5878457" y="3096781"/>
            <a:ext cx="1107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jeans	</a:t>
            </a:r>
            <a:endParaRPr lang="th-TH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C999BD-11C3-40F0-9610-961B892982FE}"/>
              </a:ext>
            </a:extLst>
          </p:cNvPr>
          <p:cNvSpPr/>
          <p:nvPr/>
        </p:nvSpPr>
        <p:spPr>
          <a:xfrm>
            <a:off x="7699048" y="1859339"/>
            <a:ext cx="1107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tights	</a:t>
            </a:r>
            <a:endParaRPr lang="th-TH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3EB993-BCE2-4C0E-AA85-39056A7A55B8}"/>
              </a:ext>
            </a:extLst>
          </p:cNvPr>
          <p:cNvSpPr/>
          <p:nvPr/>
        </p:nvSpPr>
        <p:spPr>
          <a:xfrm>
            <a:off x="7715967" y="2418673"/>
            <a:ext cx="1345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panties</a:t>
            </a:r>
            <a:endParaRPr lang="th-TH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915E1D-03DD-4DAF-94F8-A1CEB2824000}"/>
              </a:ext>
            </a:extLst>
          </p:cNvPr>
          <p:cNvSpPr/>
          <p:nvPr/>
        </p:nvSpPr>
        <p:spPr>
          <a:xfrm>
            <a:off x="3287358" y="1859339"/>
            <a:ext cx="1484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trousers</a:t>
            </a:r>
            <a:endParaRPr lang="th-T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76B0ED-26D4-4135-9976-3D679242223E}"/>
              </a:ext>
            </a:extLst>
          </p:cNvPr>
          <p:cNvSpPr/>
          <p:nvPr/>
        </p:nvSpPr>
        <p:spPr>
          <a:xfrm>
            <a:off x="1168188" y="4103003"/>
            <a:ext cx="3382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I like your pajamas. </a:t>
            </a:r>
            <a:endParaRPr lang="th-TH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049EE1-936D-4F55-8499-FCC97F621A6A}"/>
              </a:ext>
            </a:extLst>
          </p:cNvPr>
          <p:cNvSpPr/>
          <p:nvPr/>
        </p:nvSpPr>
        <p:spPr>
          <a:xfrm>
            <a:off x="4378362" y="4164992"/>
            <a:ext cx="5708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C77AAD-95ED-4527-83B5-2FE17E9241B5}"/>
              </a:ext>
            </a:extLst>
          </p:cNvPr>
          <p:cNvSpPr/>
          <p:nvPr/>
        </p:nvSpPr>
        <p:spPr>
          <a:xfrm>
            <a:off x="1168188" y="4626223"/>
            <a:ext cx="3203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I like your pajama. </a:t>
            </a:r>
            <a:endParaRPr lang="th-TH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7098CD-BAC8-4525-8E21-E4B8FD4C451B}"/>
              </a:ext>
            </a:extLst>
          </p:cNvPr>
          <p:cNvSpPr/>
          <p:nvPr/>
        </p:nvSpPr>
        <p:spPr>
          <a:xfrm>
            <a:off x="4166605" y="4670424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X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F66A6C-040E-47DD-A0C5-3F0632E6827A}"/>
              </a:ext>
            </a:extLst>
          </p:cNvPr>
          <p:cNvSpPr/>
          <p:nvPr/>
        </p:nvSpPr>
        <p:spPr>
          <a:xfrm>
            <a:off x="5457984" y="4213832"/>
            <a:ext cx="3823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Where are my boxers?</a:t>
            </a:r>
            <a:endParaRPr lang="th-TH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620A20-BFC5-44AF-8F71-CC17B0ACE67E}"/>
              </a:ext>
            </a:extLst>
          </p:cNvPr>
          <p:cNvSpPr/>
          <p:nvPr/>
        </p:nvSpPr>
        <p:spPr>
          <a:xfrm>
            <a:off x="9281467" y="4239437"/>
            <a:ext cx="466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th-TH" dirty="0">
              <a:solidFill>
                <a:srgbClr val="00B05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5F2BB1-4AD9-49CB-9CFD-17B4A29BAD3E}"/>
              </a:ext>
            </a:extLst>
          </p:cNvPr>
          <p:cNvSpPr/>
          <p:nvPr/>
        </p:nvSpPr>
        <p:spPr>
          <a:xfrm>
            <a:off x="5457984" y="4762657"/>
            <a:ext cx="3643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Where are my boxer?</a:t>
            </a:r>
            <a:endParaRPr lang="th-T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A03DF8-3AA6-4622-9EFD-355F8C89C7F8}"/>
              </a:ext>
            </a:extLst>
          </p:cNvPr>
          <p:cNvSpPr/>
          <p:nvPr/>
        </p:nvSpPr>
        <p:spPr>
          <a:xfrm>
            <a:off x="8918868" y="4737052"/>
            <a:ext cx="470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ea typeface="Calibri" panose="020F0502020204030204" pitchFamily="34" charset="0"/>
              </a:rPr>
              <a:t> </a:t>
            </a:r>
            <a:r>
              <a:rPr lang="ar-SA" dirty="0">
                <a:solidFill>
                  <a:srgbClr val="C00000"/>
                </a:solidFill>
                <a:ea typeface="Calibri" panose="020F0502020204030204" pitchFamily="34" charset="0"/>
              </a:rPr>
              <a:t>X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E1C984-AC62-4123-9DEA-C716B4B24872}"/>
              </a:ext>
            </a:extLst>
          </p:cNvPr>
          <p:cNvSpPr/>
          <p:nvPr/>
        </p:nvSpPr>
        <p:spPr>
          <a:xfrm>
            <a:off x="8730866" y="5327991"/>
            <a:ext cx="470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ea typeface="Calibri" panose="020F0502020204030204" pitchFamily="34" charset="0"/>
              </a:rPr>
              <a:t> </a:t>
            </a:r>
            <a:r>
              <a:rPr lang="ar-SA" dirty="0">
                <a:solidFill>
                  <a:srgbClr val="C00000"/>
                </a:solidFill>
                <a:ea typeface="Calibri" panose="020F0502020204030204" pitchFamily="34" charset="0"/>
              </a:rPr>
              <a:t>X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ACECFF-7EFE-445F-858C-2DDB753E4E41}"/>
              </a:ext>
            </a:extLst>
          </p:cNvPr>
          <p:cNvSpPr/>
          <p:nvPr/>
        </p:nvSpPr>
        <p:spPr>
          <a:xfrm>
            <a:off x="5538935" y="5327991"/>
            <a:ext cx="3482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Where is my boxer?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8576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5CF252-90F3-4269-8DDF-0BC418C247E2}"/>
              </a:ext>
            </a:extLst>
          </p:cNvPr>
          <p:cNvSpPr/>
          <p:nvPr/>
        </p:nvSpPr>
        <p:spPr>
          <a:xfrm>
            <a:off x="2438400" y="688975"/>
            <a:ext cx="6096000" cy="10252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u="sng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2. Certain Tools or instruments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A5464D-A287-427D-BA3E-A188D77606C5}"/>
              </a:ext>
            </a:extLst>
          </p:cNvPr>
          <p:cNvSpPr/>
          <p:nvPr/>
        </p:nvSpPr>
        <p:spPr>
          <a:xfrm>
            <a:off x="2055784" y="1452646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Arial" panose="020B0604020202020204" pitchFamily="34" charset="0"/>
                <a:ea typeface="Calibri" panose="020F0502020204030204" pitchFamily="34" charset="0"/>
              </a:rPr>
              <a:t>binoculars	</a:t>
            </a:r>
            <a:endParaRPr lang="th-T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C69874-8B3C-4DB2-8139-BAF84455C292}"/>
              </a:ext>
            </a:extLst>
          </p:cNvPr>
          <p:cNvSpPr/>
          <p:nvPr/>
        </p:nvSpPr>
        <p:spPr>
          <a:xfrm>
            <a:off x="2055784" y="1987628"/>
            <a:ext cx="1404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glasses</a:t>
            </a:r>
            <a:endParaRPr lang="th-TH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58F224-9D32-4B96-957F-A783A314D489}"/>
              </a:ext>
            </a:extLst>
          </p:cNvPr>
          <p:cNvSpPr/>
          <p:nvPr/>
        </p:nvSpPr>
        <p:spPr>
          <a:xfrm>
            <a:off x="2102270" y="2634386"/>
            <a:ext cx="1984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sunglasses</a:t>
            </a:r>
            <a:endParaRPr lang="th-TH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83BEDA-31BB-4728-935F-A43CA43EE972}"/>
              </a:ext>
            </a:extLst>
          </p:cNvPr>
          <p:cNvSpPr/>
          <p:nvPr/>
        </p:nvSpPr>
        <p:spPr>
          <a:xfrm>
            <a:off x="5143482" y="1486750"/>
            <a:ext cx="1483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scissors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B3BEE1-1133-4E38-AC8D-829A415364DE}"/>
              </a:ext>
            </a:extLst>
          </p:cNvPr>
          <p:cNvSpPr/>
          <p:nvPr/>
        </p:nvSpPr>
        <p:spPr>
          <a:xfrm>
            <a:off x="5143482" y="2044074"/>
            <a:ext cx="21675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headphones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16E819-7A52-4821-9217-72D41F9C9831}"/>
              </a:ext>
            </a:extLst>
          </p:cNvPr>
          <p:cNvSpPr/>
          <p:nvPr/>
        </p:nvSpPr>
        <p:spPr>
          <a:xfrm>
            <a:off x="2102270" y="3554516"/>
            <a:ext cx="4924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Can I borrow your scissors?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E0A0AD-0DFF-4806-893C-1188AC847DB3}"/>
              </a:ext>
            </a:extLst>
          </p:cNvPr>
          <p:cNvSpPr/>
          <p:nvPr/>
        </p:nvSpPr>
        <p:spPr>
          <a:xfrm>
            <a:off x="2102270" y="4077736"/>
            <a:ext cx="4801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Can I borrow your scissor?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X</a:t>
            </a:r>
            <a:endParaRPr lang="en-US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AB5223-8732-4F11-B894-404499EC5E91}"/>
              </a:ext>
            </a:extLst>
          </p:cNvPr>
          <p:cNvSpPr/>
          <p:nvPr/>
        </p:nvSpPr>
        <p:spPr>
          <a:xfrm>
            <a:off x="2118358" y="4747650"/>
            <a:ext cx="7893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Where did you buy your binoculars?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C02A1A-3A37-482F-99AB-0AF91058DE98}"/>
              </a:ext>
            </a:extLst>
          </p:cNvPr>
          <p:cNvSpPr/>
          <p:nvPr/>
        </p:nvSpPr>
        <p:spPr>
          <a:xfrm>
            <a:off x="2084814" y="527087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Where did you buy your binocular?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X</a:t>
            </a:r>
            <a:endParaRPr lang="en-US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6515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80B770-6D5C-46FA-9D03-9087253EBFBC}"/>
              </a:ext>
            </a:extLst>
          </p:cNvPr>
          <p:cNvSpPr/>
          <p:nvPr/>
        </p:nvSpPr>
        <p:spPr>
          <a:xfrm>
            <a:off x="4168571" y="3790329"/>
            <a:ext cx="26356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“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pair of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” +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noun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9554F6-AD29-4CB1-B73A-EA856F9C9890}"/>
              </a:ext>
            </a:extLst>
          </p:cNvPr>
          <p:cNvSpPr/>
          <p:nvPr/>
        </p:nvSpPr>
        <p:spPr>
          <a:xfrm>
            <a:off x="562708" y="689789"/>
            <a:ext cx="109259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. Certain articles of clothing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	2.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Certain tools and instruments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trousers	       pajamas			sunglasses 	glasses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tights		shorts 			binoculars		scissors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jeans		panties			headphones	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tweezers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briefs		boxers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		tongs  </a:t>
            </a:r>
            <a:r>
              <a:rPr lang="en-US" sz="3200" i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	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pliers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784BE3-D23A-4E22-8057-7DBDFB968581}"/>
              </a:ext>
            </a:extLst>
          </p:cNvPr>
          <p:cNvSpPr/>
          <p:nvPr/>
        </p:nvSpPr>
        <p:spPr>
          <a:xfrm>
            <a:off x="1664676" y="3167390"/>
            <a:ext cx="9144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We use the following structure for ONE unit (singular) </a:t>
            </a:r>
            <a:endParaRPr lang="th-TH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A16CF7-A378-4AB1-9EDA-F7591E23938F}"/>
              </a:ext>
            </a:extLst>
          </p:cNvPr>
          <p:cNvSpPr/>
          <p:nvPr/>
        </p:nvSpPr>
        <p:spPr>
          <a:xfrm>
            <a:off x="1143146" y="4981896"/>
            <a:ext cx="4429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 need a new </a:t>
            </a:r>
            <a:r>
              <a:rPr lang="en-US" sz="2400" b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pair of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glasses.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243697-9C06-4195-8589-AB4EA547E2F6}"/>
              </a:ext>
            </a:extLst>
          </p:cNvPr>
          <p:cNvSpPr/>
          <p:nvPr/>
        </p:nvSpPr>
        <p:spPr>
          <a:xfrm>
            <a:off x="1120571" y="5409468"/>
            <a:ext cx="4134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 need a new </a:t>
            </a:r>
            <a:r>
              <a:rPr lang="en-US" sz="2400" b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pair o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f glass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. X</a:t>
            </a:r>
            <a:endParaRPr lang="en-US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5548A6-E026-4865-B3D1-A230C5DADBA3}"/>
              </a:ext>
            </a:extLst>
          </p:cNvPr>
          <p:cNvSpPr/>
          <p:nvPr/>
        </p:nvSpPr>
        <p:spPr>
          <a:xfrm>
            <a:off x="1120571" y="5759339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 need a new glasses.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X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		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23DE64-EDD6-4814-9DA3-7DCE8118DA54}"/>
              </a:ext>
            </a:extLst>
          </p:cNvPr>
          <p:cNvSpPr/>
          <p:nvPr/>
        </p:nvSpPr>
        <p:spPr>
          <a:xfrm>
            <a:off x="6096000" y="5005287"/>
            <a:ext cx="4822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 only have one </a:t>
            </a:r>
            <a:r>
              <a:rPr lang="en-US" sz="2400" b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pair of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trousers.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21294A-F2AA-4AFF-9CCF-032688D4EE9E}"/>
              </a:ext>
            </a:extLst>
          </p:cNvPr>
          <p:cNvSpPr/>
          <p:nvPr/>
        </p:nvSpPr>
        <p:spPr>
          <a:xfrm>
            <a:off x="6096000" y="5471005"/>
            <a:ext cx="3675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 only have one trouser.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X</a:t>
            </a:r>
            <a:endParaRPr lang="en-US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78CA85-F3D0-4579-88CA-8EB85FF936DE}"/>
              </a:ext>
            </a:extLst>
          </p:cNvPr>
          <p:cNvSpPr/>
          <p:nvPr/>
        </p:nvSpPr>
        <p:spPr>
          <a:xfrm>
            <a:off x="6096000" y="587113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 only have one trousers.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X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61F8EC-5E11-47FF-9201-2C18C9BF5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522" y="3787340"/>
            <a:ext cx="771525" cy="11620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9F71CA-4904-45E4-ADE9-ADA02F14F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676" y="3858046"/>
            <a:ext cx="2145978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9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D385D7-079C-4196-B0CB-5AF2B46C8B17}"/>
              </a:ext>
            </a:extLst>
          </p:cNvPr>
          <p:cNvSpPr/>
          <p:nvPr/>
        </p:nvSpPr>
        <p:spPr>
          <a:xfrm>
            <a:off x="556846" y="485452"/>
            <a:ext cx="1107830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. Certain articles of clothing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	2.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Certain tools and instruments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>
              <a:spcAft>
                <a:spcPts val="0"/>
              </a:spcAft>
            </a:pPr>
            <a:r>
              <a:rPr lang="en-US" sz="23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trousers	          pajamas			sunglasses 	glasses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>
              <a:spcAft>
                <a:spcPts val="0"/>
              </a:spcAft>
            </a:pPr>
            <a:r>
              <a:rPr lang="en-US" sz="23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tights		shorts 				binoculars	scissors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>
              <a:spcAft>
                <a:spcPts val="0"/>
              </a:spcAft>
            </a:pPr>
            <a:r>
              <a:rPr lang="en-US" sz="23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jeans		panties			headphones	</a:t>
            </a:r>
            <a:r>
              <a:rPr lang="en-US" sz="23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tweezers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>
              <a:spcAft>
                <a:spcPts val="0"/>
              </a:spcAft>
            </a:pPr>
            <a:r>
              <a:rPr lang="en-US" sz="23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briefs		boxers</a:t>
            </a:r>
            <a:r>
              <a:rPr lang="en-US" sz="23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			tongs  </a:t>
            </a:r>
            <a:r>
              <a:rPr lang="en-US" sz="2300" i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	</a:t>
            </a:r>
            <a:r>
              <a:rPr lang="en-US" sz="23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pliers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1886CF-779D-4600-8A87-785E9EC32C89}"/>
              </a:ext>
            </a:extLst>
          </p:cNvPr>
          <p:cNvSpPr txBox="1"/>
          <p:nvPr/>
        </p:nvSpPr>
        <p:spPr>
          <a:xfrm>
            <a:off x="1125415" y="2608384"/>
            <a:ext cx="9612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use the following structure for several units (plural) </a:t>
            </a:r>
            <a:endParaRPr lang="th-T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1EE793-525D-4933-90C8-FDC85F562CF2}"/>
              </a:ext>
            </a:extLst>
          </p:cNvPr>
          <p:cNvSpPr/>
          <p:nvPr/>
        </p:nvSpPr>
        <p:spPr>
          <a:xfrm>
            <a:off x="3827923" y="3146104"/>
            <a:ext cx="3129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</a:rPr>
              <a:t>“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pair</a:t>
            </a:r>
            <a:r>
              <a:rPr lang="en-US" b="1" u="sng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of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</a:rPr>
              <a:t>”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+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noun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6DE276-84CE-4302-8431-0ED87451AB9B}"/>
              </a:ext>
            </a:extLst>
          </p:cNvPr>
          <p:cNvSpPr/>
          <p:nvPr/>
        </p:nvSpPr>
        <p:spPr>
          <a:xfrm>
            <a:off x="861306" y="5766878"/>
            <a:ext cx="44140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I’d like to buy </a:t>
            </a: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2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jeans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.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X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722D4-FCA1-4DC2-9384-FCFAA4685FC3}"/>
              </a:ext>
            </a:extLst>
          </p:cNvPr>
          <p:cNvSpPr/>
          <p:nvPr/>
        </p:nvSpPr>
        <p:spPr>
          <a:xfrm>
            <a:off x="861306" y="5179264"/>
            <a:ext cx="5322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I’d like to buy </a:t>
            </a: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2 pairs of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jeans.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DD8F09-79BB-4901-912D-BB3C58C75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203" y="3377099"/>
            <a:ext cx="1818274" cy="17377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983130-3F8C-4347-A71D-F341032B9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550" y="3669324"/>
            <a:ext cx="2038350" cy="19862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C12C90F-EA7D-4EDC-AD28-A11F26C3105C}"/>
              </a:ext>
            </a:extLst>
          </p:cNvPr>
          <p:cNvSpPr/>
          <p:nvPr/>
        </p:nvSpPr>
        <p:spPr>
          <a:xfrm>
            <a:off x="5931876" y="5849328"/>
            <a:ext cx="4980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Here are lots of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pairs of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tights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2535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068B01-256A-44BE-A02A-33C5295A2B00}"/>
              </a:ext>
            </a:extLst>
          </p:cNvPr>
          <p:cNvSpPr/>
          <p:nvPr/>
        </p:nvSpPr>
        <p:spPr>
          <a:xfrm>
            <a:off x="2883876" y="536993"/>
            <a:ext cx="8534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u="sng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3. a. Other nouns with only a plural form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AD02DB-4A41-467F-936A-D6C7B7CBF010}"/>
              </a:ext>
            </a:extLst>
          </p:cNvPr>
          <p:cNvSpPr/>
          <p:nvPr/>
        </p:nvSpPr>
        <p:spPr>
          <a:xfrm>
            <a:off x="1493490" y="1268252"/>
            <a:ext cx="2101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belongings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BEA50F-1040-4845-8DA8-DF47FED1666A}"/>
              </a:ext>
            </a:extLst>
          </p:cNvPr>
          <p:cNvSpPr txBox="1"/>
          <p:nvPr/>
        </p:nvSpPr>
        <p:spPr>
          <a:xfrm>
            <a:off x="1493490" y="1721087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 personal things that belong to you. (hat, bag, scarf, glasses) </a:t>
            </a:r>
            <a:endParaRPr lang="th-TH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77FCAE-1323-48CF-9C3D-9ADCD786741F}"/>
              </a:ext>
            </a:extLst>
          </p:cNvPr>
          <p:cNvSpPr txBox="1"/>
          <p:nvPr/>
        </p:nvSpPr>
        <p:spPr>
          <a:xfrm>
            <a:off x="2173428" y="2112367"/>
            <a:ext cx="7854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Don’t leave your </a:t>
            </a:r>
            <a:r>
              <a:rPr lang="en-US" dirty="0">
                <a:solidFill>
                  <a:srgbClr val="C00000"/>
                </a:solidFill>
              </a:rPr>
              <a:t>belongings</a:t>
            </a:r>
            <a:r>
              <a:rPr lang="en-US" dirty="0"/>
              <a:t> unattended.</a:t>
            </a:r>
            <a:endParaRPr lang="th-TH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37D742-9B66-4B12-B571-FC7586A4250E}"/>
              </a:ext>
            </a:extLst>
          </p:cNvPr>
          <p:cNvSpPr/>
          <p:nvPr/>
        </p:nvSpPr>
        <p:spPr>
          <a:xfrm>
            <a:off x="1552749" y="2956482"/>
            <a:ext cx="1524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savings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FD1C8D-E857-4506-BF11-146A90FC7C4C}"/>
              </a:ext>
            </a:extLst>
          </p:cNvPr>
          <p:cNvSpPr txBox="1"/>
          <p:nvPr/>
        </p:nvSpPr>
        <p:spPr>
          <a:xfrm>
            <a:off x="1552749" y="3456479"/>
            <a:ext cx="8328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money in your bank account</a:t>
            </a:r>
            <a:endParaRPr lang="th-TH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836CB4-E1DD-403D-993D-7B8D5F972774}"/>
              </a:ext>
            </a:extLst>
          </p:cNvPr>
          <p:cNvSpPr txBox="1"/>
          <p:nvPr/>
        </p:nvSpPr>
        <p:spPr>
          <a:xfrm>
            <a:off x="2120570" y="3877250"/>
            <a:ext cx="7192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(You are </a:t>
            </a:r>
            <a:r>
              <a:rPr lang="en-US" b="1" dirty="0"/>
              <a:t>saving the money</a:t>
            </a:r>
            <a:r>
              <a:rPr lang="en-US" dirty="0"/>
              <a:t> for the future)</a:t>
            </a:r>
            <a:endParaRPr lang="th-TH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4BD7D5-845E-4684-86E6-D2E30AD62081}"/>
              </a:ext>
            </a:extLst>
          </p:cNvPr>
          <p:cNvSpPr txBox="1"/>
          <p:nvPr/>
        </p:nvSpPr>
        <p:spPr>
          <a:xfrm>
            <a:off x="2173428" y="5066528"/>
            <a:ext cx="6432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spent my </a:t>
            </a:r>
            <a:r>
              <a:rPr lang="en-US" dirty="0">
                <a:solidFill>
                  <a:srgbClr val="C00000"/>
                </a:solidFill>
              </a:rPr>
              <a:t>savings </a:t>
            </a:r>
            <a:r>
              <a:rPr lang="en-US" dirty="0"/>
              <a:t>on a new iPhone.</a:t>
            </a:r>
            <a:endParaRPr lang="th-TH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437686-70A9-4CC5-BC82-3E43F69C7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009" y="4375140"/>
            <a:ext cx="1410784" cy="242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96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E34114-C92E-4205-820C-8743EFB05CA5}"/>
              </a:ext>
            </a:extLst>
          </p:cNvPr>
          <p:cNvSpPr/>
          <p:nvPr/>
        </p:nvSpPr>
        <p:spPr>
          <a:xfrm>
            <a:off x="2368060" y="607332"/>
            <a:ext cx="7268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u="sng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3. b. Other nouns with only a plural form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558533-EC79-4A53-A45E-5275A999D91C}"/>
              </a:ext>
            </a:extLst>
          </p:cNvPr>
          <p:cNvSpPr txBox="1"/>
          <p:nvPr/>
        </p:nvSpPr>
        <p:spPr>
          <a:xfrm>
            <a:off x="1641231" y="1567190"/>
            <a:ext cx="2602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clothes</a:t>
            </a:r>
            <a:endParaRPr lang="th-TH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1EE17C-1150-4A16-86BF-FBA1932158C8}"/>
              </a:ext>
            </a:extLst>
          </p:cNvPr>
          <p:cNvSpPr txBox="1"/>
          <p:nvPr/>
        </p:nvSpPr>
        <p:spPr>
          <a:xfrm>
            <a:off x="2063259" y="2003828"/>
            <a:ext cx="7877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general word for collection of articles of clothing</a:t>
            </a:r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D9E2C2-9FEB-4628-9940-FE773381B3DC}"/>
              </a:ext>
            </a:extLst>
          </p:cNvPr>
          <p:cNvSpPr txBox="1"/>
          <p:nvPr/>
        </p:nvSpPr>
        <p:spPr>
          <a:xfrm>
            <a:off x="2942492" y="3158132"/>
            <a:ext cx="499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His </a:t>
            </a:r>
            <a:r>
              <a:rPr lang="en-US" dirty="0">
                <a:solidFill>
                  <a:srgbClr val="C00000"/>
                </a:solidFill>
              </a:rPr>
              <a:t>clothes</a:t>
            </a:r>
            <a:r>
              <a:rPr lang="en-US" dirty="0"/>
              <a:t> were covered in dirt.</a:t>
            </a:r>
            <a:endParaRPr lang="th-T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960EA7-7916-4452-BA9D-F89CF010C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717" y="2527048"/>
            <a:ext cx="2143125" cy="20110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CC7A8D-3B0D-4B9D-85AB-0AB875EAFB6C}"/>
              </a:ext>
            </a:extLst>
          </p:cNvPr>
          <p:cNvSpPr txBox="1"/>
          <p:nvPr/>
        </p:nvSpPr>
        <p:spPr>
          <a:xfrm>
            <a:off x="4021015" y="5029823"/>
            <a:ext cx="4149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 is going up the </a:t>
            </a:r>
            <a:r>
              <a:rPr lang="en-US" dirty="0">
                <a:solidFill>
                  <a:srgbClr val="C00000"/>
                </a:solidFill>
              </a:rPr>
              <a:t>stairs</a:t>
            </a:r>
            <a:endParaRPr lang="th-TH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101274-B89F-4F0A-A2B3-80680180F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231" y="4426302"/>
            <a:ext cx="2190750" cy="20859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A655E2-5117-4EEB-970A-A371B7ED61AA}"/>
              </a:ext>
            </a:extLst>
          </p:cNvPr>
          <p:cNvSpPr txBox="1"/>
          <p:nvPr/>
        </p:nvSpPr>
        <p:spPr>
          <a:xfrm>
            <a:off x="1847117" y="3853106"/>
            <a:ext cx="1095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stairs</a:t>
            </a:r>
            <a:endParaRPr lang="th-TH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83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139BED-4196-470E-BAEA-2EFE9B96F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991" y="726829"/>
            <a:ext cx="3472141" cy="23915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C87DFD-2C73-4BD8-979C-6BDB0B815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868" y="726830"/>
            <a:ext cx="3472141" cy="23915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B9639B-EF71-4C33-80FE-E0E501378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4990" y="3458306"/>
            <a:ext cx="3472141" cy="23915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C68C6F-EFF3-40AA-81CB-842141DCCB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4867" y="3458307"/>
            <a:ext cx="3472141" cy="239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75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2706</TotalTime>
  <Words>490</Words>
  <Application>Microsoft Office PowerPoint</Application>
  <PresentationFormat>Widescreen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Open Sans</vt:lpstr>
      <vt:lpstr>Office Theme</vt:lpstr>
      <vt:lpstr>Nouns that only have a plural form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Nouns that only have a plural form </dc:title>
  <dc:creator>SAMSUNG</dc:creator>
  <cp:lastModifiedBy>SAMSUNG</cp:lastModifiedBy>
  <cp:revision>41</cp:revision>
  <dcterms:created xsi:type="dcterms:W3CDTF">2020-04-14T03:55:35Z</dcterms:created>
  <dcterms:modified xsi:type="dcterms:W3CDTF">2020-04-16T01:01:48Z</dcterms:modified>
</cp:coreProperties>
</file>