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  <p:sldId id="260" r:id="rId3"/>
    <p:sldId id="261" r:id="rId4"/>
    <p:sldId id="262" r:id="rId5"/>
    <p:sldId id="259" r:id="rId6"/>
    <p:sldId id="263" r:id="rId7"/>
    <p:sldId id="264" r:id="rId8"/>
    <p:sldId id="267" r:id="rId9"/>
    <p:sldId id="271" r:id="rId10"/>
    <p:sldId id="270" r:id="rId11"/>
    <p:sldId id="269" r:id="rId12"/>
    <p:sldId id="273" r:id="rId13"/>
    <p:sldId id="275" r:id="rId14"/>
    <p:sldId id="258" r:id="rId15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326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52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01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56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727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0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2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26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2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126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936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3CEB4D1-AA3F-4A8F-8207-6E71EC12C5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DDE1FF-B49C-463B-8DA0-E2BCEAACF3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ED8D03E-F375-4E67-B932-FF9B007BB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826AD9-54AB-4B8D-8EAB-9E9EFB642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9132" y="3110925"/>
            <a:ext cx="8810687" cy="1606163"/>
          </a:xfrm>
        </p:spPr>
        <p:txBody>
          <a:bodyPr>
            <a:noAutofit/>
          </a:bodyPr>
          <a:lstStyle/>
          <a:p>
            <a:r>
              <a:rPr lang="en-US" sz="6600" dirty="0"/>
              <a:t>Nouns in the plural</a:t>
            </a:r>
            <a:endParaRPr lang="th-TH" sz="6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B80C1-85B0-414A-B69E-D495B63DF4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32" y="423387"/>
            <a:ext cx="3298222" cy="29690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3E38B38-6804-46E3-9823-FBB09E50077D}"/>
              </a:ext>
            </a:extLst>
          </p:cNvPr>
          <p:cNvSpPr txBox="1"/>
          <p:nvPr/>
        </p:nvSpPr>
        <p:spPr>
          <a:xfrm>
            <a:off x="3800895" y="1208113"/>
            <a:ext cx="32704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EnglishTutorHub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344569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25BB697-C9C5-4477-AB9E-A7339345F6F9}"/>
              </a:ext>
            </a:extLst>
          </p:cNvPr>
          <p:cNvSpPr/>
          <p:nvPr/>
        </p:nvSpPr>
        <p:spPr>
          <a:xfrm>
            <a:off x="2321170" y="513548"/>
            <a:ext cx="8557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Nouns ending in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-ix or -ex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; replace with -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16013-B739-406B-A7B3-02D6F75436EF}"/>
              </a:ext>
            </a:extLst>
          </p:cNvPr>
          <p:cNvSpPr/>
          <p:nvPr/>
        </p:nvSpPr>
        <p:spPr>
          <a:xfrm>
            <a:off x="2952324" y="1288706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DEC749-5CAB-4CDB-B250-F2781E7CA36B}"/>
              </a:ext>
            </a:extLst>
          </p:cNvPr>
          <p:cNvSpPr/>
          <p:nvPr/>
        </p:nvSpPr>
        <p:spPr>
          <a:xfrm>
            <a:off x="3439105" y="209478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appendix	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77E216-935B-4230-BFD9-6F4F1886B1F0}"/>
              </a:ext>
            </a:extLst>
          </p:cNvPr>
          <p:cNvSpPr/>
          <p:nvPr/>
        </p:nvSpPr>
        <p:spPr>
          <a:xfrm>
            <a:off x="5470431" y="2100764"/>
            <a:ext cx="45879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  append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(Latin)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C60A0E3-EB78-4784-8F26-266A02C229A3}"/>
              </a:ext>
            </a:extLst>
          </p:cNvPr>
          <p:cNvSpPr/>
          <p:nvPr/>
        </p:nvSpPr>
        <p:spPr>
          <a:xfrm>
            <a:off x="3439105" y="2684460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matrix	</a:t>
            </a:r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FB2229-CB09-4818-B7C6-16B55FC5DEA3}"/>
              </a:ext>
            </a:extLst>
          </p:cNvPr>
          <p:cNvSpPr/>
          <p:nvPr/>
        </p:nvSpPr>
        <p:spPr>
          <a:xfrm>
            <a:off x="5018788" y="2729387"/>
            <a:ext cx="52975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  matr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(Latin)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00742B-E625-4F54-BAAB-CE4C5D6E4729}"/>
              </a:ext>
            </a:extLst>
          </p:cNvPr>
          <p:cNvSpPr/>
          <p:nvPr/>
        </p:nvSpPr>
        <p:spPr>
          <a:xfrm>
            <a:off x="3439105" y="3337463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index	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F85D1-9D90-44AD-B9AC-8038B2325589}"/>
              </a:ext>
            </a:extLst>
          </p:cNvPr>
          <p:cNvSpPr/>
          <p:nvPr/>
        </p:nvSpPr>
        <p:spPr>
          <a:xfrm>
            <a:off x="5018788" y="3349249"/>
            <a:ext cx="50378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	      ind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(Latin)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3DEAF7-6A3F-476E-8CF4-83451A52CC8E}"/>
              </a:ext>
            </a:extLst>
          </p:cNvPr>
          <p:cNvSpPr/>
          <p:nvPr/>
        </p:nvSpPr>
        <p:spPr>
          <a:xfrm>
            <a:off x="3439106" y="392210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vertex	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B08420-93FE-472F-A455-6BB28C7E1665}"/>
              </a:ext>
            </a:extLst>
          </p:cNvPr>
          <p:cNvSpPr/>
          <p:nvPr/>
        </p:nvSpPr>
        <p:spPr>
          <a:xfrm>
            <a:off x="5018788" y="396298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  vert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ices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(Latin)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108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07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B21A7D9-F022-4168-B6A2-D37791A450E5}"/>
              </a:ext>
            </a:extLst>
          </p:cNvPr>
          <p:cNvSpPr/>
          <p:nvPr/>
        </p:nvSpPr>
        <p:spPr>
          <a:xfrm>
            <a:off x="4357753" y="360953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Irregular nouns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00E1EA-4F43-4204-A5CC-A7A3EA3C4EEE}"/>
              </a:ext>
            </a:extLst>
          </p:cNvPr>
          <p:cNvSpPr/>
          <p:nvPr/>
        </p:nvSpPr>
        <p:spPr>
          <a:xfrm>
            <a:off x="3095663" y="971955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C8FE5E1-F3F6-431E-9D50-B9D97B9FD051}"/>
              </a:ext>
            </a:extLst>
          </p:cNvPr>
          <p:cNvSpPr/>
          <p:nvPr/>
        </p:nvSpPr>
        <p:spPr>
          <a:xfrm>
            <a:off x="3725208" y="1481129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mouse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E520B5-AB58-4422-8106-2E1395AF39D6}"/>
              </a:ext>
            </a:extLst>
          </p:cNvPr>
          <p:cNvSpPr/>
          <p:nvPr/>
        </p:nvSpPr>
        <p:spPr>
          <a:xfrm>
            <a:off x="5147797" y="1577578"/>
            <a:ext cx="40599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mice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B6B14AC-361A-4753-8802-571517762BC1}"/>
              </a:ext>
            </a:extLst>
          </p:cNvPr>
          <p:cNvSpPr/>
          <p:nvPr/>
        </p:nvSpPr>
        <p:spPr>
          <a:xfrm>
            <a:off x="3803755" y="1990303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foot	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C5EFC6-6A23-4412-B146-5A6CCC1C8006}"/>
              </a:ext>
            </a:extLst>
          </p:cNvPr>
          <p:cNvSpPr/>
          <p:nvPr/>
        </p:nvSpPr>
        <p:spPr>
          <a:xfrm>
            <a:off x="5114630" y="2118404"/>
            <a:ext cx="44982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feet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76F0F3-3751-479E-BFB1-A7250BD7D97C}"/>
              </a:ext>
            </a:extLst>
          </p:cNvPr>
          <p:cNvSpPr/>
          <p:nvPr/>
        </p:nvSpPr>
        <p:spPr>
          <a:xfrm>
            <a:off x="3725208" y="2545994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child	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5221F-5934-4ABB-B9E2-440B91A825DA}"/>
              </a:ext>
            </a:extLst>
          </p:cNvPr>
          <p:cNvSpPr/>
          <p:nvPr/>
        </p:nvSpPr>
        <p:spPr>
          <a:xfrm>
            <a:off x="5114630" y="2659230"/>
            <a:ext cx="3701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children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B5FA4B-B54E-420E-B06E-9D73C80E636A}"/>
              </a:ext>
            </a:extLst>
          </p:cNvPr>
          <p:cNvSpPr/>
          <p:nvPr/>
        </p:nvSpPr>
        <p:spPr>
          <a:xfrm>
            <a:off x="3803755" y="3071373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man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2BC33A-195D-4E75-BCA3-3CF920A8A722}"/>
              </a:ext>
            </a:extLst>
          </p:cNvPr>
          <p:cNvSpPr/>
          <p:nvPr/>
        </p:nvSpPr>
        <p:spPr>
          <a:xfrm>
            <a:off x="5114630" y="3169549"/>
            <a:ext cx="2731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men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2344639-1D20-47C3-9CF3-B71962EA4D7F}"/>
              </a:ext>
            </a:extLst>
          </p:cNvPr>
          <p:cNvSpPr/>
          <p:nvPr/>
        </p:nvSpPr>
        <p:spPr>
          <a:xfrm>
            <a:off x="3314441" y="3547448"/>
            <a:ext cx="13452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woman</a:t>
            </a:r>
            <a:endParaRPr lang="th-TH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C59C9C1-95B5-43B3-BAB3-B996596F2CCA}"/>
              </a:ext>
            </a:extLst>
          </p:cNvPr>
          <p:cNvSpPr/>
          <p:nvPr/>
        </p:nvSpPr>
        <p:spPr>
          <a:xfrm>
            <a:off x="5071381" y="3619362"/>
            <a:ext cx="37011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women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329429D-E4CA-4208-B42A-89F9827D74ED}"/>
              </a:ext>
            </a:extLst>
          </p:cNvPr>
          <p:cNvSpPr/>
          <p:nvPr/>
        </p:nvSpPr>
        <p:spPr>
          <a:xfrm>
            <a:off x="3403005" y="4006177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person</a:t>
            </a:r>
            <a:endParaRPr lang="th-T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42920F-E22F-4733-9F30-8F487A080A92}"/>
              </a:ext>
            </a:extLst>
          </p:cNvPr>
          <p:cNvSpPr/>
          <p:nvPr/>
        </p:nvSpPr>
        <p:spPr>
          <a:xfrm>
            <a:off x="5569397" y="4053400"/>
            <a:ext cx="32463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    people</a:t>
            </a:r>
            <a:endParaRPr lang="th-TH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BD8D5E-3611-48BF-9F3E-335D4A041640}"/>
              </a:ext>
            </a:extLst>
          </p:cNvPr>
          <p:cNvSpPr/>
          <p:nvPr/>
        </p:nvSpPr>
        <p:spPr>
          <a:xfrm>
            <a:off x="3652318" y="454552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tooth</a:t>
            </a:r>
            <a:endParaRPr lang="th-TH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E387B7E-622B-4151-86BD-A621066F99B6}"/>
              </a:ext>
            </a:extLst>
          </p:cNvPr>
          <p:cNvSpPr/>
          <p:nvPr/>
        </p:nvSpPr>
        <p:spPr>
          <a:xfrm>
            <a:off x="5095205" y="4574604"/>
            <a:ext cx="4112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teeth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CA24151-415C-4878-BA64-5322993BA702}"/>
              </a:ext>
            </a:extLst>
          </p:cNvPr>
          <p:cNvSpPr/>
          <p:nvPr/>
        </p:nvSpPr>
        <p:spPr>
          <a:xfrm>
            <a:off x="3763680" y="5001907"/>
            <a:ext cx="564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ox</a:t>
            </a:r>
            <a:endParaRPr lang="th-TH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2FA8BEA-136A-432E-B0F3-C76F7132DD0C}"/>
              </a:ext>
            </a:extLst>
          </p:cNvPr>
          <p:cNvSpPr/>
          <p:nvPr/>
        </p:nvSpPr>
        <p:spPr>
          <a:xfrm>
            <a:off x="5067102" y="5018812"/>
            <a:ext cx="2811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oxen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FEF7F09-39D5-4E71-8499-4BF3DB91A25F}"/>
              </a:ext>
            </a:extLst>
          </p:cNvPr>
          <p:cNvSpPr/>
          <p:nvPr/>
        </p:nvSpPr>
        <p:spPr>
          <a:xfrm>
            <a:off x="3492246" y="541953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goose	</a:t>
            </a:r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CF4B3-319D-4043-8D0C-3A96E8A31B27}"/>
              </a:ext>
            </a:extLst>
          </p:cNvPr>
          <p:cNvSpPr/>
          <p:nvPr/>
        </p:nvSpPr>
        <p:spPr>
          <a:xfrm>
            <a:off x="5034480" y="5547637"/>
            <a:ext cx="4343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geese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0913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0" grpId="0"/>
      <p:bldP spid="31" grpId="0"/>
      <p:bldP spid="32" grpId="0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87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CC43985-C9C5-493F-828C-F16C3027AE8A}"/>
              </a:ext>
            </a:extLst>
          </p:cNvPr>
          <p:cNvSpPr/>
          <p:nvPr/>
        </p:nvSpPr>
        <p:spPr>
          <a:xfrm>
            <a:off x="4404644" y="447636"/>
            <a:ext cx="28200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Irregular nouns</a:t>
            </a:r>
            <a:endParaRPr lang="en-US" sz="3200" dirty="0">
              <a:effectLst/>
              <a:latin typeface="Angsana New" panose="02020603050405020304" pitchFamily="18" charset="-34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2E6BDC-CEFB-47FB-8574-65CF57587C55}"/>
              </a:ext>
            </a:extLst>
          </p:cNvPr>
          <p:cNvSpPr txBox="1"/>
          <p:nvPr/>
        </p:nvSpPr>
        <p:spPr>
          <a:xfrm>
            <a:off x="1641229" y="1041193"/>
            <a:ext cx="94488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Some nouns are the </a:t>
            </a:r>
            <a:r>
              <a:rPr lang="en-US" b="1" u="sng" dirty="0"/>
              <a:t>same </a:t>
            </a:r>
            <a:r>
              <a:rPr lang="en-US" dirty="0"/>
              <a:t>in the singular and plural.</a:t>
            </a:r>
            <a:endParaRPr lang="th-T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CC2A5A-5641-4D94-8F1E-4692FD3A9C22}"/>
              </a:ext>
            </a:extLst>
          </p:cNvPr>
          <p:cNvSpPr/>
          <p:nvPr/>
        </p:nvSpPr>
        <p:spPr>
          <a:xfrm>
            <a:off x="3917339" y="2215814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sheep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C558E9-29E6-4232-ACB4-39FC8D13E845}"/>
              </a:ext>
            </a:extLst>
          </p:cNvPr>
          <p:cNvSpPr/>
          <p:nvPr/>
        </p:nvSpPr>
        <p:spPr>
          <a:xfrm>
            <a:off x="5814645" y="2215814"/>
            <a:ext cx="20890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kkuratPro"/>
                <a:ea typeface="Calibri" panose="020F0502020204030204" pitchFamily="34" charset="0"/>
                <a:cs typeface="Cordia New" panose="020B0304020202020204" pitchFamily="34" charset="-34"/>
              </a:rPr>
              <a:t> 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sheep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90EAC-26B0-4D4A-8259-FFFC1B475249}"/>
              </a:ext>
            </a:extLst>
          </p:cNvPr>
          <p:cNvSpPr/>
          <p:nvPr/>
        </p:nvSpPr>
        <p:spPr>
          <a:xfrm>
            <a:off x="3058492" y="1692594"/>
            <a:ext cx="48558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FCFE3E4-6A80-4441-BB81-2C3AE043C9A3}"/>
              </a:ext>
            </a:extLst>
          </p:cNvPr>
          <p:cNvSpPr/>
          <p:nvPr/>
        </p:nvSpPr>
        <p:spPr>
          <a:xfrm>
            <a:off x="3760245" y="2697926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shrimp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C72EF7-FA40-4009-8C9A-ECAB0A462648}"/>
              </a:ext>
            </a:extLst>
          </p:cNvPr>
          <p:cNvSpPr/>
          <p:nvPr/>
        </p:nvSpPr>
        <p:spPr>
          <a:xfrm>
            <a:off x="5814645" y="2739034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  <a:sym typeface="Wingdings 3" panose="05040102010807070707" pitchFamily="18" charset="2"/>
              </a:rPr>
              <a:t>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shrimp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568002-799E-4B47-89BD-B0720D7AD1E9}"/>
              </a:ext>
            </a:extLst>
          </p:cNvPr>
          <p:cNvSpPr/>
          <p:nvPr/>
        </p:nvSpPr>
        <p:spPr>
          <a:xfrm>
            <a:off x="4154487" y="3224898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fish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17EBF8-14A3-4660-9296-AA841DCCD1D5}"/>
              </a:ext>
            </a:extLst>
          </p:cNvPr>
          <p:cNvSpPr/>
          <p:nvPr/>
        </p:nvSpPr>
        <p:spPr>
          <a:xfrm>
            <a:off x="5292843" y="3308829"/>
            <a:ext cx="4122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  <a:sym typeface="Wingdings 3" panose="05040102010807070707" pitchFamily="18" charset="2"/>
              </a:rPr>
              <a:t>  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fish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E60708-7BE1-4859-BCA2-57175539C108}"/>
              </a:ext>
            </a:extLst>
          </p:cNvPr>
          <p:cNvSpPr/>
          <p:nvPr/>
        </p:nvSpPr>
        <p:spPr>
          <a:xfrm>
            <a:off x="4058996" y="3765335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deer	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14FB9C-A7BD-480B-81B4-173DF234D49C}"/>
              </a:ext>
            </a:extLst>
          </p:cNvPr>
          <p:cNvSpPr/>
          <p:nvPr/>
        </p:nvSpPr>
        <p:spPr>
          <a:xfrm>
            <a:off x="5292843" y="3840827"/>
            <a:ext cx="3280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deer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2AC88B-2CDC-48FA-91BC-F5FEF9EB40E2}"/>
              </a:ext>
            </a:extLst>
          </p:cNvPr>
          <p:cNvSpPr/>
          <p:nvPr/>
        </p:nvSpPr>
        <p:spPr>
          <a:xfrm>
            <a:off x="3917339" y="4308652"/>
            <a:ext cx="14739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swine		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E3897B-AD8E-4539-9CE8-61298DDEB8B4}"/>
              </a:ext>
            </a:extLst>
          </p:cNvPr>
          <p:cNvSpPr/>
          <p:nvPr/>
        </p:nvSpPr>
        <p:spPr>
          <a:xfrm>
            <a:off x="5292843" y="4331966"/>
            <a:ext cx="30553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swine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7499ED-CF5A-497F-8167-3099EA3F5883}"/>
              </a:ext>
            </a:extLst>
          </p:cNvPr>
          <p:cNvSpPr/>
          <p:nvPr/>
        </p:nvSpPr>
        <p:spPr>
          <a:xfrm>
            <a:off x="3884381" y="4828298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aircraft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B60A48-015C-4B6A-A244-F2796D70D502}"/>
              </a:ext>
            </a:extLst>
          </p:cNvPr>
          <p:cNvSpPr/>
          <p:nvPr/>
        </p:nvSpPr>
        <p:spPr>
          <a:xfrm>
            <a:off x="5286635" y="4903796"/>
            <a:ext cx="38760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aircraft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6C08F65-B7A2-4407-BF58-28C212C73FAD}"/>
              </a:ext>
            </a:extLst>
          </p:cNvPr>
          <p:cNvSpPr/>
          <p:nvPr/>
        </p:nvSpPr>
        <p:spPr>
          <a:xfrm>
            <a:off x="3547508" y="5361591"/>
            <a:ext cx="1843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spacecraft</a:t>
            </a:r>
            <a:endParaRPr lang="th-T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3ED1298-0EC1-44DD-809E-505E5D6DDD80}"/>
              </a:ext>
            </a:extLst>
          </p:cNvPr>
          <p:cNvSpPr/>
          <p:nvPr/>
        </p:nvSpPr>
        <p:spPr>
          <a:xfrm>
            <a:off x="5292844" y="5435054"/>
            <a:ext cx="4122279" cy="531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    spacecraft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3983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4ADA6F-80A7-4FD4-9E53-429C72382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7382" y="1053162"/>
            <a:ext cx="6322100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21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24A8F8-C578-443A-886B-54D98321C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E8B78A-C789-40EB-A491-506E35297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7767" y="1746016"/>
            <a:ext cx="9376461" cy="26625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6718117-53E9-44B9-A20D-3116E0A90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9578" y="3429000"/>
            <a:ext cx="4852837" cy="111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78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A974BE-5028-4D5F-B0F7-2393274855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68FA1E1-EB2E-454A-8AE3-22E36FDFD638}"/>
              </a:ext>
            </a:extLst>
          </p:cNvPr>
          <p:cNvSpPr/>
          <p:nvPr/>
        </p:nvSpPr>
        <p:spPr>
          <a:xfrm>
            <a:off x="3677710" y="822775"/>
            <a:ext cx="48365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Regular nouns in the plural</a:t>
            </a:r>
            <a:endParaRPr lang="th-TH" b="1" u="sng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049184-D89C-48E8-9987-F6466AD80B2A}"/>
              </a:ext>
            </a:extLst>
          </p:cNvPr>
          <p:cNvSpPr/>
          <p:nvPr/>
        </p:nvSpPr>
        <p:spPr>
          <a:xfrm>
            <a:off x="1493465" y="1645540"/>
            <a:ext cx="60163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Most regular nouns, simply add -s</a:t>
            </a:r>
            <a:endParaRPr lang="th-TH" b="1" dirty="0">
              <a:latin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7F22F0-856A-40A0-B44B-6E9D97C11E39}"/>
              </a:ext>
            </a:extLst>
          </p:cNvPr>
          <p:cNvSpPr/>
          <p:nvPr/>
        </p:nvSpPr>
        <p:spPr>
          <a:xfrm>
            <a:off x="2896086" y="2206695"/>
            <a:ext cx="1563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Singular</a:t>
            </a:r>
            <a:endParaRPr lang="th-TH" b="1" u="sng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2D66B00-5F00-406F-8023-C692A31FC16C}"/>
              </a:ext>
            </a:extLst>
          </p:cNvPr>
          <p:cNvSpPr/>
          <p:nvPr/>
        </p:nvSpPr>
        <p:spPr>
          <a:xfrm>
            <a:off x="5697309" y="2206695"/>
            <a:ext cx="1125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Plural</a:t>
            </a:r>
            <a:endParaRPr lang="th-TH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6D6F22-66D4-42F6-B7E7-2374E8BDE893}"/>
              </a:ext>
            </a:extLst>
          </p:cNvPr>
          <p:cNvSpPr/>
          <p:nvPr/>
        </p:nvSpPr>
        <p:spPr>
          <a:xfrm>
            <a:off x="3262904" y="2839523"/>
            <a:ext cx="1144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flower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84EA92-75CD-4E09-8C49-97F066A7507D}"/>
              </a:ext>
            </a:extLst>
          </p:cNvPr>
          <p:cNvSpPr/>
          <p:nvPr/>
        </p:nvSpPr>
        <p:spPr>
          <a:xfrm>
            <a:off x="3484112" y="3305321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road	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60B5B96-C372-419A-B7CD-5812F6BBA11D}"/>
              </a:ext>
            </a:extLst>
          </p:cNvPr>
          <p:cNvSpPr/>
          <p:nvPr/>
        </p:nvSpPr>
        <p:spPr>
          <a:xfrm>
            <a:off x="3442440" y="3779290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table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CF26FC-15C3-4BF3-8281-4F36C3EF22AC}"/>
              </a:ext>
            </a:extLst>
          </p:cNvPr>
          <p:cNvSpPr/>
          <p:nvPr/>
        </p:nvSpPr>
        <p:spPr>
          <a:xfrm>
            <a:off x="3495808" y="4236257"/>
            <a:ext cx="885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map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192197-3E4D-4AFA-8F66-E21FF0CD1A08}"/>
              </a:ext>
            </a:extLst>
          </p:cNvPr>
          <p:cNvSpPr/>
          <p:nvPr/>
        </p:nvSpPr>
        <p:spPr>
          <a:xfrm>
            <a:off x="3221226" y="4702055"/>
            <a:ext cx="11865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bridge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20E0AD-E41F-42E0-91F5-361056FC64DB}"/>
              </a:ext>
            </a:extLst>
          </p:cNvPr>
          <p:cNvSpPr/>
          <p:nvPr/>
        </p:nvSpPr>
        <p:spPr>
          <a:xfrm>
            <a:off x="4746101" y="2886817"/>
            <a:ext cx="2247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flower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6F1A9A4-D516-4E2C-953C-AB41A2C93284}"/>
              </a:ext>
            </a:extLst>
          </p:cNvPr>
          <p:cNvSpPr/>
          <p:nvPr/>
        </p:nvSpPr>
        <p:spPr>
          <a:xfrm>
            <a:off x="4746101" y="3362743"/>
            <a:ext cx="20088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road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1C0C4C-A081-46CD-90BF-AE75DE36A227}"/>
              </a:ext>
            </a:extLst>
          </p:cNvPr>
          <p:cNvSpPr/>
          <p:nvPr/>
        </p:nvSpPr>
        <p:spPr>
          <a:xfrm>
            <a:off x="4754743" y="3814290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table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205FA61-11D1-4518-A97C-053F9F90643C}"/>
              </a:ext>
            </a:extLst>
          </p:cNvPr>
          <p:cNvSpPr/>
          <p:nvPr/>
        </p:nvSpPr>
        <p:spPr>
          <a:xfrm>
            <a:off x="4794817" y="433751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map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1151AD7-8119-42BE-9D28-037C74B328FC}"/>
              </a:ext>
            </a:extLst>
          </p:cNvPr>
          <p:cNvSpPr/>
          <p:nvPr/>
        </p:nvSpPr>
        <p:spPr>
          <a:xfrm>
            <a:off x="4794817" y="4809970"/>
            <a:ext cx="22894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bridge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A1E2AB-C9F3-4513-8573-10A4073614B4}"/>
              </a:ext>
            </a:extLst>
          </p:cNvPr>
          <p:cNvSpPr/>
          <p:nvPr/>
        </p:nvSpPr>
        <p:spPr>
          <a:xfrm>
            <a:off x="1750394" y="5464460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and many more…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032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D54F49-153F-4119-AD86-89672FA84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032ECF-DB71-407D-8E10-5D5EA1688739}"/>
              </a:ext>
            </a:extLst>
          </p:cNvPr>
          <p:cNvSpPr/>
          <p:nvPr/>
        </p:nvSpPr>
        <p:spPr>
          <a:xfrm>
            <a:off x="2039813" y="724563"/>
            <a:ext cx="87454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Nouns ending in -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ch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-</a:t>
            </a: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sh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-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(or “-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sound), -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x or 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z</a:t>
            </a:r>
            <a:r>
              <a:rPr lang="en-US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th-TH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D2CB5D-3007-4BAB-A1D6-9A51D9012A3F}"/>
              </a:ext>
            </a:extLst>
          </p:cNvPr>
          <p:cNvSpPr txBox="1"/>
          <p:nvPr/>
        </p:nvSpPr>
        <p:spPr>
          <a:xfrm>
            <a:off x="2039813" y="1271230"/>
            <a:ext cx="23680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 -es</a:t>
            </a:r>
            <a:endParaRPr lang="th-TH" b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21DF14-134D-4A62-98A0-ECBC81FA0F97}"/>
              </a:ext>
            </a:extLst>
          </p:cNvPr>
          <p:cNvSpPr/>
          <p:nvPr/>
        </p:nvSpPr>
        <p:spPr>
          <a:xfrm>
            <a:off x="3754617" y="1972346"/>
            <a:ext cx="39324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plural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69000A-CF13-4095-B5B9-F7F4C999E799}"/>
              </a:ext>
            </a:extLst>
          </p:cNvPr>
          <p:cNvSpPr/>
          <p:nvPr/>
        </p:nvSpPr>
        <p:spPr>
          <a:xfrm>
            <a:off x="4036040" y="2495566"/>
            <a:ext cx="11657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bunch</a:t>
            </a:r>
            <a:endParaRPr lang="th-TH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4BCA1F-94F6-403E-8143-19E555276B01}"/>
              </a:ext>
            </a:extLst>
          </p:cNvPr>
          <p:cNvSpPr/>
          <p:nvPr/>
        </p:nvSpPr>
        <p:spPr>
          <a:xfrm>
            <a:off x="5471127" y="2515404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  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bunch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1A23EC-BC4A-4A97-8482-1FCC3FB06397}"/>
              </a:ext>
            </a:extLst>
          </p:cNvPr>
          <p:cNvSpPr/>
          <p:nvPr/>
        </p:nvSpPr>
        <p:spPr>
          <a:xfrm>
            <a:off x="4228440" y="2931386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class	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C599D66-E4F7-45EE-8A86-75637DBDACE7}"/>
              </a:ext>
            </a:extLst>
          </p:cNvPr>
          <p:cNvSpPr/>
          <p:nvPr/>
        </p:nvSpPr>
        <p:spPr>
          <a:xfrm>
            <a:off x="4990774" y="2931386"/>
            <a:ext cx="37077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  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  <a:sym typeface="Wingdings 3" panose="05040102010807070707" pitchFamily="18" charset="2"/>
              </a:rPr>
              <a:t>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class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115E12F-F5C1-445A-8E28-098D19A94079}"/>
              </a:ext>
            </a:extLst>
          </p:cNvPr>
          <p:cNvSpPr/>
          <p:nvPr/>
        </p:nvSpPr>
        <p:spPr>
          <a:xfrm>
            <a:off x="4436791" y="3376003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box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FA2CE3-1AFD-4342-8E5B-127F49FCF5A5}"/>
              </a:ext>
            </a:extLst>
          </p:cNvPr>
          <p:cNvSpPr/>
          <p:nvPr/>
        </p:nvSpPr>
        <p:spPr>
          <a:xfrm>
            <a:off x="5471127" y="3429000"/>
            <a:ext cx="3877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  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box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	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13405-6B3F-4698-9A45-960EBBF7712F}"/>
              </a:ext>
            </a:extLst>
          </p:cNvPr>
          <p:cNvSpPr/>
          <p:nvPr/>
        </p:nvSpPr>
        <p:spPr>
          <a:xfrm>
            <a:off x="4228440" y="3791281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crash	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758455D-4F27-4DF2-B797-50C11F1FCA59}"/>
              </a:ext>
            </a:extLst>
          </p:cNvPr>
          <p:cNvSpPr/>
          <p:nvPr/>
        </p:nvSpPr>
        <p:spPr>
          <a:xfrm>
            <a:off x="5512053" y="3844982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  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crash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28F642-5305-4A99-8BCD-6E76318E2365}"/>
              </a:ext>
            </a:extLst>
          </p:cNvPr>
          <p:cNvSpPr/>
          <p:nvPr/>
        </p:nvSpPr>
        <p:spPr>
          <a:xfrm>
            <a:off x="4569981" y="4197263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fox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62455E-4302-4F81-897E-04E728322812}"/>
              </a:ext>
            </a:extLst>
          </p:cNvPr>
          <p:cNvSpPr/>
          <p:nvPr/>
        </p:nvSpPr>
        <p:spPr>
          <a:xfrm>
            <a:off x="5256878" y="4291054"/>
            <a:ext cx="2954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fox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’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7A55DB-7A54-4CD7-85FF-8423A2996EC6}"/>
              </a:ext>
            </a:extLst>
          </p:cNvPr>
          <p:cNvSpPr/>
          <p:nvPr/>
        </p:nvSpPr>
        <p:spPr>
          <a:xfrm>
            <a:off x="4228440" y="4614989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grass	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0CCF07-91FD-4A4D-87D2-57759623B7B2}"/>
              </a:ext>
            </a:extLst>
          </p:cNvPr>
          <p:cNvSpPr/>
          <p:nvPr/>
        </p:nvSpPr>
        <p:spPr>
          <a:xfrm>
            <a:off x="5720562" y="4645803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grass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AA74C-4DB5-4748-840B-75C8A98D1AE0}"/>
              </a:ext>
            </a:extLst>
          </p:cNvPr>
          <p:cNvSpPr/>
          <p:nvPr/>
        </p:nvSpPr>
        <p:spPr>
          <a:xfrm>
            <a:off x="4420503" y="5061481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bush	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85C85AA-137E-430B-8F02-0974E803EEEF}"/>
              </a:ext>
            </a:extLst>
          </p:cNvPr>
          <p:cNvSpPr/>
          <p:nvPr/>
        </p:nvSpPr>
        <p:spPr>
          <a:xfrm>
            <a:off x="5711274" y="5112603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bush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2F79054-289C-4E52-BB51-2C5B28B54D52}"/>
              </a:ext>
            </a:extLst>
          </p:cNvPr>
          <p:cNvSpPr/>
          <p:nvPr/>
        </p:nvSpPr>
        <p:spPr>
          <a:xfrm>
            <a:off x="2232405" y="5551280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and many more…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69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BF561C-5526-4153-B27E-D6C36090E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3E98F9-47B2-4BF3-BF1B-DFA1F919D964}"/>
              </a:ext>
            </a:extLst>
          </p:cNvPr>
          <p:cNvSpPr txBox="1"/>
          <p:nvPr/>
        </p:nvSpPr>
        <p:spPr>
          <a:xfrm>
            <a:off x="4243753" y="398583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Nouns ending in -y</a:t>
            </a:r>
            <a:endParaRPr lang="th-TH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8BCE43-FDF6-4C33-9338-E67760F967BD}"/>
              </a:ext>
            </a:extLst>
          </p:cNvPr>
          <p:cNvSpPr txBox="1"/>
          <p:nvPr/>
        </p:nvSpPr>
        <p:spPr>
          <a:xfrm>
            <a:off x="560245" y="990289"/>
            <a:ext cx="4923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Ending in a consonant +y:</a:t>
            </a:r>
            <a:endParaRPr lang="th-TH" b="1" u="sng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5F45D4-269D-4132-9A96-58628CAE4C3B}"/>
              </a:ext>
            </a:extLst>
          </p:cNvPr>
          <p:cNvSpPr txBox="1"/>
          <p:nvPr/>
        </p:nvSpPr>
        <p:spPr>
          <a:xfrm>
            <a:off x="686185" y="1511965"/>
            <a:ext cx="5087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Change </a:t>
            </a:r>
            <a:r>
              <a:rPr lang="en-US" sz="2400" b="1" u="sng" dirty="0"/>
              <a:t>y</a:t>
            </a:r>
            <a:r>
              <a:rPr lang="en-US" sz="2400" dirty="0"/>
              <a:t> to </a:t>
            </a:r>
            <a:r>
              <a:rPr lang="en-US" sz="2400" b="1" u="sng" dirty="0" err="1"/>
              <a:t>i</a:t>
            </a:r>
            <a:r>
              <a:rPr lang="en-US" sz="2400" dirty="0"/>
              <a:t> and add -</a:t>
            </a:r>
            <a:r>
              <a:rPr lang="en-US" sz="2400" b="1" u="sng" dirty="0"/>
              <a:t>es</a:t>
            </a:r>
            <a:endParaRPr lang="th-TH" sz="2400" b="1" u="sng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BC96706-D902-428F-A9B2-AFEF4F0BCB30}"/>
              </a:ext>
            </a:extLst>
          </p:cNvPr>
          <p:cNvSpPr/>
          <p:nvPr/>
        </p:nvSpPr>
        <p:spPr>
          <a:xfrm>
            <a:off x="872195" y="1981343"/>
            <a:ext cx="448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C48FFA-23AF-45AD-94CD-515435DBAF98}"/>
              </a:ext>
            </a:extLst>
          </p:cNvPr>
          <p:cNvSpPr/>
          <p:nvPr/>
        </p:nvSpPr>
        <p:spPr>
          <a:xfrm>
            <a:off x="1743725" y="2449177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lady	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C97F33-10AE-4471-9F18-7F8F66317CA4}"/>
              </a:ext>
            </a:extLst>
          </p:cNvPr>
          <p:cNvSpPr/>
          <p:nvPr/>
        </p:nvSpPr>
        <p:spPr>
          <a:xfrm>
            <a:off x="3112534" y="2449177"/>
            <a:ext cx="2048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lad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ies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52C414-3585-4153-9AEC-F0D177573632}"/>
              </a:ext>
            </a:extLst>
          </p:cNvPr>
          <p:cNvSpPr/>
          <p:nvPr/>
        </p:nvSpPr>
        <p:spPr>
          <a:xfrm>
            <a:off x="6096000" y="1981343"/>
            <a:ext cx="448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5CC5BB6-71B2-47E4-B5E8-64E89009D1B7}"/>
              </a:ext>
            </a:extLst>
          </p:cNvPr>
          <p:cNvSpPr/>
          <p:nvPr/>
        </p:nvSpPr>
        <p:spPr>
          <a:xfrm>
            <a:off x="1632740" y="2933090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army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C53911-AC53-480A-8894-880C045BF881}"/>
              </a:ext>
            </a:extLst>
          </p:cNvPr>
          <p:cNvSpPr/>
          <p:nvPr/>
        </p:nvSpPr>
        <p:spPr>
          <a:xfrm>
            <a:off x="2638287" y="2972397"/>
            <a:ext cx="31357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arm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4EF2E32-D6AE-44DB-9464-DE5F3FF74B6B}"/>
              </a:ext>
            </a:extLst>
          </p:cNvPr>
          <p:cNvSpPr/>
          <p:nvPr/>
        </p:nvSpPr>
        <p:spPr>
          <a:xfrm>
            <a:off x="1632740" y="3503330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beauty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6CF465-E0C4-42AA-95F6-56DB94616966}"/>
              </a:ext>
            </a:extLst>
          </p:cNvPr>
          <p:cNvSpPr/>
          <p:nvPr/>
        </p:nvSpPr>
        <p:spPr>
          <a:xfrm>
            <a:off x="3112534" y="3503330"/>
            <a:ext cx="24689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beaut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ies</a:t>
            </a:r>
            <a:endParaRPr lang="th-T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55D16A-EEAD-495B-9327-B69E809B65B1}"/>
              </a:ext>
            </a:extLst>
          </p:cNvPr>
          <p:cNvSpPr/>
          <p:nvPr/>
        </p:nvSpPr>
        <p:spPr>
          <a:xfrm>
            <a:off x="1615485" y="3987243"/>
            <a:ext cx="13644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country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1E78771-FDE2-4E27-A687-14D76181A59D}"/>
              </a:ext>
            </a:extLst>
          </p:cNvPr>
          <p:cNvSpPr/>
          <p:nvPr/>
        </p:nvSpPr>
        <p:spPr>
          <a:xfrm>
            <a:off x="2638286" y="3954973"/>
            <a:ext cx="37156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countr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4C219E-34E6-4898-8222-D14D0F78BA67}"/>
              </a:ext>
            </a:extLst>
          </p:cNvPr>
          <p:cNvSpPr/>
          <p:nvPr/>
        </p:nvSpPr>
        <p:spPr>
          <a:xfrm>
            <a:off x="1743725" y="4503798"/>
            <a:ext cx="1364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family	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6A6E7ED-3D7C-4E5D-B797-79C9F18CCDA3}"/>
              </a:ext>
            </a:extLst>
          </p:cNvPr>
          <p:cNvSpPr/>
          <p:nvPr/>
        </p:nvSpPr>
        <p:spPr>
          <a:xfrm>
            <a:off x="2617305" y="4503798"/>
            <a:ext cx="40882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famil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ies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2D5A27F-3D73-4071-96F7-19B2FE423A97}"/>
              </a:ext>
            </a:extLst>
          </p:cNvPr>
          <p:cNvSpPr/>
          <p:nvPr/>
        </p:nvSpPr>
        <p:spPr>
          <a:xfrm>
            <a:off x="1773947" y="5020684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duty</a:t>
            </a:r>
            <a:endParaRPr lang="th-T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C80258-1477-4A14-B983-662EC9D35027}"/>
              </a:ext>
            </a:extLst>
          </p:cNvPr>
          <p:cNvSpPr/>
          <p:nvPr/>
        </p:nvSpPr>
        <p:spPr>
          <a:xfrm>
            <a:off x="3093298" y="4971632"/>
            <a:ext cx="20681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ies</a:t>
            </a:r>
            <a:endParaRPr lang="th-TH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88CB15-1BFC-4E44-BAFB-E530AAEF6CF0}"/>
              </a:ext>
            </a:extLst>
          </p:cNvPr>
          <p:cNvSpPr/>
          <p:nvPr/>
        </p:nvSpPr>
        <p:spPr>
          <a:xfrm>
            <a:off x="872195" y="5637899"/>
            <a:ext cx="35825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and many more…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 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56D02E4-294C-4E53-877E-E70B241F94B1}"/>
              </a:ext>
            </a:extLst>
          </p:cNvPr>
          <p:cNvSpPr/>
          <p:nvPr/>
        </p:nvSpPr>
        <p:spPr>
          <a:xfrm>
            <a:off x="6331756" y="987394"/>
            <a:ext cx="44806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Ending in a  vowel +y:</a:t>
            </a:r>
            <a:endParaRPr lang="th-TH" b="1" u="sng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FC3074-9E22-4170-B981-121E72F42D36}"/>
              </a:ext>
            </a:extLst>
          </p:cNvPr>
          <p:cNvSpPr txBox="1"/>
          <p:nvPr/>
        </p:nvSpPr>
        <p:spPr>
          <a:xfrm>
            <a:off x="6460185" y="1481187"/>
            <a:ext cx="2305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</a:t>
            </a:r>
            <a:r>
              <a:rPr lang="en-US" u="sng" dirty="0"/>
              <a:t>-</a:t>
            </a:r>
            <a:r>
              <a:rPr lang="en-US" b="1" u="sng" dirty="0"/>
              <a:t>s</a:t>
            </a:r>
            <a:endParaRPr lang="th-TH" b="1" u="sng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363E5C-79F7-4CB2-8F66-00DE9F3DBE40}"/>
              </a:ext>
            </a:extLst>
          </p:cNvPr>
          <p:cNvSpPr/>
          <p:nvPr/>
        </p:nvSpPr>
        <p:spPr>
          <a:xfrm>
            <a:off x="7030509" y="2444938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key</a:t>
            </a:r>
            <a:endParaRPr lang="th-TH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A59E1D2-1776-4722-BC2D-A3EDE23D5E98}"/>
              </a:ext>
            </a:extLst>
          </p:cNvPr>
          <p:cNvSpPr/>
          <p:nvPr/>
        </p:nvSpPr>
        <p:spPr>
          <a:xfrm>
            <a:off x="8015565" y="2444937"/>
            <a:ext cx="27012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ordia New" panose="020B0304020202020204" pitchFamily="34" charset="-34"/>
                <a:sym typeface="Wingdings 3" panose="05040102010807070707" pitchFamily="18" charset="2"/>
              </a:rPr>
              <a:t>	    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key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11EF9ED-0692-47DC-B681-6437415B4D10}"/>
              </a:ext>
            </a:extLst>
          </p:cNvPr>
          <p:cNvSpPr/>
          <p:nvPr/>
        </p:nvSpPr>
        <p:spPr>
          <a:xfrm>
            <a:off x="7020089" y="293309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guy</a:t>
            </a:r>
            <a:endParaRPr lang="th-TH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44C167-7C1E-4223-AFDC-92319B67BF8C}"/>
              </a:ext>
            </a:extLst>
          </p:cNvPr>
          <p:cNvSpPr/>
          <p:nvPr/>
        </p:nvSpPr>
        <p:spPr>
          <a:xfrm>
            <a:off x="8473177" y="2933090"/>
            <a:ext cx="1786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guy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th-TH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00262FD-53CE-41AB-8BB7-0609A285E874}"/>
              </a:ext>
            </a:extLst>
          </p:cNvPr>
          <p:cNvSpPr/>
          <p:nvPr/>
        </p:nvSpPr>
        <p:spPr>
          <a:xfrm>
            <a:off x="6781032" y="3495617"/>
            <a:ext cx="1191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turkey</a:t>
            </a:r>
            <a:endParaRPr lang="th-TH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39F4A6E-E6C9-486B-BC69-BAA6627D4FAD}"/>
              </a:ext>
            </a:extLst>
          </p:cNvPr>
          <p:cNvSpPr/>
          <p:nvPr/>
        </p:nvSpPr>
        <p:spPr>
          <a:xfrm>
            <a:off x="8018389" y="3452148"/>
            <a:ext cx="2794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	     turkey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8089971-D89E-41DE-8B69-232A7A78DE5F}"/>
              </a:ext>
            </a:extLst>
          </p:cNvPr>
          <p:cNvSpPr/>
          <p:nvPr/>
        </p:nvSpPr>
        <p:spPr>
          <a:xfrm>
            <a:off x="6981259" y="3992626"/>
            <a:ext cx="9605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essay</a:t>
            </a:r>
            <a:endParaRPr lang="th-TH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579EE7B-28B8-440D-B2B5-8DD07258B49B}"/>
              </a:ext>
            </a:extLst>
          </p:cNvPr>
          <p:cNvSpPr/>
          <p:nvPr/>
        </p:nvSpPr>
        <p:spPr>
          <a:xfrm>
            <a:off x="8466327" y="3919515"/>
            <a:ext cx="20233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essay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endParaRPr lang="th-TH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D83452D-D495-4828-A783-61EC12C898B0}"/>
              </a:ext>
            </a:extLst>
          </p:cNvPr>
          <p:cNvSpPr/>
          <p:nvPr/>
        </p:nvSpPr>
        <p:spPr>
          <a:xfrm>
            <a:off x="7043839" y="4510463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toy	</a:t>
            </a:r>
            <a:endParaRPr lang="th-TH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E97CC28-98E8-488D-813F-B679BE277E65}"/>
              </a:ext>
            </a:extLst>
          </p:cNvPr>
          <p:cNvSpPr/>
          <p:nvPr/>
        </p:nvSpPr>
        <p:spPr>
          <a:xfrm>
            <a:off x="8018390" y="4523726"/>
            <a:ext cx="27940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 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  <a:sym typeface="Wingdings 3" panose="05040102010807070707" pitchFamily="18" charset="2"/>
              </a:rPr>
              <a:t>     t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oy</a:t>
            </a:r>
            <a:r>
              <a:rPr lang="en-US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5B46B18-524D-4520-80A3-3D3A481ABB3B}"/>
              </a:ext>
            </a:extLst>
          </p:cNvPr>
          <p:cNvSpPr/>
          <p:nvPr/>
        </p:nvSpPr>
        <p:spPr>
          <a:xfrm>
            <a:off x="6096000" y="5114674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and many more…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44605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60D5-9D7D-42AF-94DA-D24BA85E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74" y="7479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BB7989-C88F-44E8-B536-7D674D5793AF}"/>
              </a:ext>
            </a:extLst>
          </p:cNvPr>
          <p:cNvSpPr txBox="1"/>
          <p:nvPr/>
        </p:nvSpPr>
        <p:spPr>
          <a:xfrm>
            <a:off x="2321169" y="586153"/>
            <a:ext cx="4853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ending in-f or -</a:t>
            </a:r>
            <a:r>
              <a:rPr lang="en-US" b="1" u="sng" dirty="0" err="1"/>
              <a:t>fe</a:t>
            </a:r>
            <a:endParaRPr lang="th-TH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2F7EA-E33A-4FA0-984E-D1B774393BB5}"/>
              </a:ext>
            </a:extLst>
          </p:cNvPr>
          <p:cNvSpPr txBox="1"/>
          <p:nvPr/>
        </p:nvSpPr>
        <p:spPr>
          <a:xfrm>
            <a:off x="2133600" y="1218472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Replace the –</a:t>
            </a:r>
            <a:r>
              <a:rPr lang="en-US" sz="2400" b="1" u="sng" dirty="0"/>
              <a:t>f </a:t>
            </a:r>
            <a:r>
              <a:rPr lang="en-US" sz="2400" dirty="0"/>
              <a:t>or –</a:t>
            </a:r>
            <a:r>
              <a:rPr lang="en-US" sz="2400" b="1" u="sng" dirty="0" err="1"/>
              <a:t>fe</a:t>
            </a:r>
            <a:r>
              <a:rPr lang="en-US" sz="2400" b="1" u="sng" dirty="0"/>
              <a:t> </a:t>
            </a:r>
            <a:r>
              <a:rPr lang="en-US" sz="2400" dirty="0"/>
              <a:t>with –</a:t>
            </a:r>
            <a:r>
              <a:rPr lang="en-US" sz="2400" b="1" u="sng" dirty="0" err="1"/>
              <a:t>ves</a:t>
            </a:r>
            <a:r>
              <a:rPr lang="en-US" sz="2400" dirty="0"/>
              <a:t> for these nouns:</a:t>
            </a:r>
            <a:endParaRPr lang="th-TH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619021-D051-4BEB-8B77-679786BDD6C3}"/>
              </a:ext>
            </a:extLst>
          </p:cNvPr>
          <p:cNvSpPr/>
          <p:nvPr/>
        </p:nvSpPr>
        <p:spPr>
          <a:xfrm>
            <a:off x="3821723" y="2395210"/>
            <a:ext cx="74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calf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D7378C-BEF4-44B7-8878-AC0327F59A10}"/>
              </a:ext>
            </a:extLst>
          </p:cNvPr>
          <p:cNvSpPr/>
          <p:nvPr/>
        </p:nvSpPr>
        <p:spPr>
          <a:xfrm>
            <a:off x="2844491" y="1871990"/>
            <a:ext cx="4330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382266-D555-4C4A-88F1-8DFC7C3E9461}"/>
              </a:ext>
            </a:extLst>
          </p:cNvPr>
          <p:cNvSpPr/>
          <p:nvPr/>
        </p:nvSpPr>
        <p:spPr>
          <a:xfrm>
            <a:off x="5187661" y="2355645"/>
            <a:ext cx="2127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	cal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883017-B01F-4772-A1B1-C19E12DB964D}"/>
              </a:ext>
            </a:extLst>
          </p:cNvPr>
          <p:cNvSpPr/>
          <p:nvPr/>
        </p:nvSpPr>
        <p:spPr>
          <a:xfrm>
            <a:off x="4009291" y="2836985"/>
            <a:ext cx="1178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life</a:t>
            </a:r>
            <a:endParaRPr lang="th-TH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BD53E4-91AA-4AE3-88D2-91841D09A12B}"/>
              </a:ext>
            </a:extLst>
          </p:cNvPr>
          <p:cNvSpPr/>
          <p:nvPr/>
        </p:nvSpPr>
        <p:spPr>
          <a:xfrm>
            <a:off x="5187661" y="2862590"/>
            <a:ext cx="1827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26A87C-006F-4FE8-B4C2-644F46A39FFB}"/>
              </a:ext>
            </a:extLst>
          </p:cNvPr>
          <p:cNvSpPr/>
          <p:nvPr/>
        </p:nvSpPr>
        <p:spPr>
          <a:xfrm>
            <a:off x="3768753" y="3278760"/>
            <a:ext cx="11079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scarf	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BA0849B-E621-44E6-97C9-B13BAF41DFF2}"/>
              </a:ext>
            </a:extLst>
          </p:cNvPr>
          <p:cNvSpPr/>
          <p:nvPr/>
        </p:nvSpPr>
        <p:spPr>
          <a:xfrm>
            <a:off x="4730461" y="3329970"/>
            <a:ext cx="3452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  <a:sym typeface="Wingdings 3" panose="05040102010807070707" pitchFamily="18" charset="2"/>
              </a:rPr>
              <a:t>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scar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ves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1003A7B-B71F-4C8D-9D86-A3E31C7CDFEC}"/>
              </a:ext>
            </a:extLst>
          </p:cNvPr>
          <p:cNvSpPr/>
          <p:nvPr/>
        </p:nvSpPr>
        <p:spPr>
          <a:xfrm>
            <a:off x="3914626" y="378107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loaf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BFCEA3-2EA1-4D89-BAE3-4F2AB3E4486D}"/>
              </a:ext>
            </a:extLst>
          </p:cNvPr>
          <p:cNvSpPr/>
          <p:nvPr/>
        </p:nvSpPr>
        <p:spPr>
          <a:xfrm>
            <a:off x="5187661" y="3781075"/>
            <a:ext cx="24557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loa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63D8F9-0739-4EA8-B8A4-75CE83EA8736}"/>
              </a:ext>
            </a:extLst>
          </p:cNvPr>
          <p:cNvSpPr/>
          <p:nvPr/>
        </p:nvSpPr>
        <p:spPr>
          <a:xfrm>
            <a:off x="3957268" y="4269360"/>
            <a:ext cx="9444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knife</a:t>
            </a:r>
            <a:endParaRPr lang="th-TH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A774F60-F85D-475A-B452-7876E6FC395F}"/>
              </a:ext>
            </a:extLst>
          </p:cNvPr>
          <p:cNvSpPr/>
          <p:nvPr/>
        </p:nvSpPr>
        <p:spPr>
          <a:xfrm>
            <a:off x="5227735" y="4248455"/>
            <a:ext cx="2087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kni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ve</a:t>
            </a:r>
            <a:r>
              <a:rPr lang="en-US" dirty="0">
                <a:solidFill>
                  <a:srgbClr val="C00000"/>
                </a:solidFill>
                <a:effectLst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822B1E-3558-43CD-93CC-E4A20D4006C4}"/>
              </a:ext>
            </a:extLst>
          </p:cNvPr>
          <p:cNvSpPr/>
          <p:nvPr/>
        </p:nvSpPr>
        <p:spPr>
          <a:xfrm>
            <a:off x="4047035" y="4781164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half</a:t>
            </a:r>
            <a:endParaRPr lang="th-TH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96355E-14F9-464F-BF1A-2B478D5EEBCF}"/>
              </a:ext>
            </a:extLst>
          </p:cNvPr>
          <p:cNvSpPr/>
          <p:nvPr/>
        </p:nvSpPr>
        <p:spPr>
          <a:xfrm>
            <a:off x="4747846" y="4816099"/>
            <a:ext cx="31300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  <a:sym typeface="Wingdings 3" panose="05040102010807070707" pitchFamily="18" charset="2"/>
              </a:rPr>
              <a:t>   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hal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ves</a:t>
            </a:r>
            <a:endParaRPr lang="en-US" sz="24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5F9F95-AC82-4B61-A194-4EBA068241A5}"/>
              </a:ext>
            </a:extLst>
          </p:cNvPr>
          <p:cNvSpPr/>
          <p:nvPr/>
        </p:nvSpPr>
        <p:spPr>
          <a:xfrm>
            <a:off x="1135201" y="5146069"/>
            <a:ext cx="102724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 most of the nouns ending in -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or -</a:t>
            </a:r>
            <a:r>
              <a:rPr lang="en-US" b="1" u="sng" dirty="0" err="1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fe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just add -</a:t>
            </a: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318171-C077-4EFB-81D8-C134E5B752C7}"/>
              </a:ext>
            </a:extLst>
          </p:cNvPr>
          <p:cNvSpPr/>
          <p:nvPr/>
        </p:nvSpPr>
        <p:spPr>
          <a:xfrm>
            <a:off x="1810837" y="5598768"/>
            <a:ext cx="805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roof</a:t>
            </a:r>
            <a:endParaRPr lang="th-T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5B95FC-7AFE-473B-B87E-227FA78FDCE1}"/>
              </a:ext>
            </a:extLst>
          </p:cNvPr>
          <p:cNvSpPr/>
          <p:nvPr/>
        </p:nvSpPr>
        <p:spPr>
          <a:xfrm>
            <a:off x="2844491" y="5614991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roof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</a:t>
            </a:r>
            <a:endParaRPr lang="th-TH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6A7A09-D19E-48D6-93C4-25341E888335}"/>
              </a:ext>
            </a:extLst>
          </p:cNvPr>
          <p:cNvSpPr/>
          <p:nvPr/>
        </p:nvSpPr>
        <p:spPr>
          <a:xfrm>
            <a:off x="5570942" y="5589513"/>
            <a:ext cx="11784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giraffe</a:t>
            </a:r>
            <a:endParaRPr lang="th-T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A08B982-E106-4600-BA3F-4F932185C56C}"/>
              </a:ext>
            </a:extLst>
          </p:cNvPr>
          <p:cNvSpPr/>
          <p:nvPr/>
        </p:nvSpPr>
        <p:spPr>
          <a:xfrm>
            <a:off x="7015405" y="5597174"/>
            <a:ext cx="22813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giraffe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C9449B-1789-43BC-9A52-E75FC4A797C2}"/>
              </a:ext>
            </a:extLst>
          </p:cNvPr>
          <p:cNvSpPr/>
          <p:nvPr/>
        </p:nvSpPr>
        <p:spPr>
          <a:xfrm>
            <a:off x="6730398" y="6101317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and many more…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07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ACB3E42-ADE4-4FED-9B34-0B29B7856321}"/>
              </a:ext>
            </a:extLst>
          </p:cNvPr>
          <p:cNvSpPr txBox="1"/>
          <p:nvPr/>
        </p:nvSpPr>
        <p:spPr>
          <a:xfrm>
            <a:off x="3446584" y="609601"/>
            <a:ext cx="4947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1. Nouns ending in –o (1)</a:t>
            </a:r>
            <a:endParaRPr lang="th-TH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2F5221-2E69-410E-A10B-650D8FDEAAD6}"/>
              </a:ext>
            </a:extLst>
          </p:cNvPr>
          <p:cNvSpPr txBox="1"/>
          <p:nvPr/>
        </p:nvSpPr>
        <p:spPr>
          <a:xfrm>
            <a:off x="2332891" y="1265368"/>
            <a:ext cx="6060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ending in a vowel + o:</a:t>
            </a:r>
            <a:endParaRPr lang="th-TH" b="1" u="sng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F87D3B-D389-4D96-9989-474BE4A9AC67}"/>
              </a:ext>
            </a:extLst>
          </p:cNvPr>
          <p:cNvSpPr/>
          <p:nvPr/>
        </p:nvSpPr>
        <p:spPr>
          <a:xfrm>
            <a:off x="3446584" y="2317360"/>
            <a:ext cx="4330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2C44B6-5EFC-40D9-ACA5-50E3E93695D5}"/>
              </a:ext>
            </a:extLst>
          </p:cNvPr>
          <p:cNvSpPr txBox="1"/>
          <p:nvPr/>
        </p:nvSpPr>
        <p:spPr>
          <a:xfrm>
            <a:off x="2942491" y="1669000"/>
            <a:ext cx="164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Add -s</a:t>
            </a:r>
            <a:endParaRPr lang="th-TH" b="1" u="sn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97AB71-2465-4E08-9485-7D91DEF7A713}"/>
              </a:ext>
            </a:extLst>
          </p:cNvPr>
          <p:cNvSpPr txBox="1"/>
          <p:nvPr/>
        </p:nvSpPr>
        <p:spPr>
          <a:xfrm>
            <a:off x="4314092" y="2805101"/>
            <a:ext cx="1266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0A511D-4B71-487E-A660-EC66FB28A2BE}"/>
              </a:ext>
            </a:extLst>
          </p:cNvPr>
          <p:cNvSpPr/>
          <p:nvPr/>
        </p:nvSpPr>
        <p:spPr>
          <a:xfrm>
            <a:off x="5723024" y="2840580"/>
            <a:ext cx="23402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radio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endParaRPr lang="th-TH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07D668-D2E8-4FC1-BDCC-00E9AEEE9B9C}"/>
              </a:ext>
            </a:extLst>
          </p:cNvPr>
          <p:cNvSpPr/>
          <p:nvPr/>
        </p:nvSpPr>
        <p:spPr>
          <a:xfrm>
            <a:off x="4504175" y="325222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zoo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A9A7B-4129-44F7-8C56-7E23C5213033}"/>
              </a:ext>
            </a:extLst>
          </p:cNvPr>
          <p:cNvSpPr/>
          <p:nvPr/>
        </p:nvSpPr>
        <p:spPr>
          <a:xfrm>
            <a:off x="5770268" y="3274077"/>
            <a:ext cx="2293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 zoo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1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5560D5-9D7D-42AF-94DA-D24BA85E7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209" y="6706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407AAEC-ABF0-4251-A11C-74B5DEB2F905}"/>
              </a:ext>
            </a:extLst>
          </p:cNvPr>
          <p:cNvSpPr/>
          <p:nvPr/>
        </p:nvSpPr>
        <p:spPr>
          <a:xfrm>
            <a:off x="3675260" y="494527"/>
            <a:ext cx="47888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 Nouns ending in –o (2)</a:t>
            </a:r>
            <a:endParaRPr lang="th-TH" b="1" u="sng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A5D77F-A617-48FC-BC49-FC0EA09C2098}"/>
              </a:ext>
            </a:extLst>
          </p:cNvPr>
          <p:cNvSpPr/>
          <p:nvPr/>
        </p:nvSpPr>
        <p:spPr>
          <a:xfrm>
            <a:off x="3675260" y="1250664"/>
            <a:ext cx="4929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/>
              <a:t>ending in a consonant + o:</a:t>
            </a:r>
            <a:endParaRPr lang="th-TH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A00289-68F6-4707-8EA0-A34B29C31260}"/>
              </a:ext>
            </a:extLst>
          </p:cNvPr>
          <p:cNvSpPr txBox="1"/>
          <p:nvPr/>
        </p:nvSpPr>
        <p:spPr>
          <a:xfrm>
            <a:off x="586153" y="1787762"/>
            <a:ext cx="4572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Irregular nouns add -es</a:t>
            </a:r>
            <a:endParaRPr lang="th-TH" b="1" u="sng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B7CFA9-EC14-41DE-96F0-E5C9816262C3}"/>
              </a:ext>
            </a:extLst>
          </p:cNvPr>
          <p:cNvSpPr txBox="1"/>
          <p:nvPr/>
        </p:nvSpPr>
        <p:spPr>
          <a:xfrm>
            <a:off x="679104" y="2324860"/>
            <a:ext cx="1805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564624-CBD9-42B2-ADC3-EEA7DC110827}"/>
              </a:ext>
            </a:extLst>
          </p:cNvPr>
          <p:cNvSpPr/>
          <p:nvPr/>
        </p:nvSpPr>
        <p:spPr>
          <a:xfrm>
            <a:off x="2323427" y="2310976"/>
            <a:ext cx="34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potato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th-TH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th-TH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AEF846-C101-472F-8D97-0C9C927EB857}"/>
              </a:ext>
            </a:extLst>
          </p:cNvPr>
          <p:cNvSpPr txBox="1"/>
          <p:nvPr/>
        </p:nvSpPr>
        <p:spPr>
          <a:xfrm flipH="1">
            <a:off x="614753" y="2750068"/>
            <a:ext cx="1620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BD3EEE-8216-439F-80C7-4071CE0BB859}"/>
              </a:ext>
            </a:extLst>
          </p:cNvPr>
          <p:cNvSpPr/>
          <p:nvPr/>
        </p:nvSpPr>
        <p:spPr>
          <a:xfrm>
            <a:off x="2293702" y="2673745"/>
            <a:ext cx="3802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	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tomato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endParaRPr lang="th-TH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B946DBA-5F56-4141-8100-F8820CD7A002}"/>
              </a:ext>
            </a:extLst>
          </p:cNvPr>
          <p:cNvSpPr txBox="1"/>
          <p:nvPr/>
        </p:nvSpPr>
        <p:spPr>
          <a:xfrm>
            <a:off x="731678" y="3154490"/>
            <a:ext cx="1238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hero</a:t>
            </a:r>
            <a:endParaRPr lang="th-TH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C39C7E-2AA2-4785-BBDA-B1B551506361}"/>
              </a:ext>
            </a:extLst>
          </p:cNvPr>
          <p:cNvSpPr/>
          <p:nvPr/>
        </p:nvSpPr>
        <p:spPr>
          <a:xfrm>
            <a:off x="2352302" y="3122090"/>
            <a:ext cx="2834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hero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B2DF199-AC1D-4456-85BA-3FA1A2DBCE56}"/>
              </a:ext>
            </a:extLst>
          </p:cNvPr>
          <p:cNvSpPr txBox="1"/>
          <p:nvPr/>
        </p:nvSpPr>
        <p:spPr>
          <a:xfrm>
            <a:off x="713472" y="3540016"/>
            <a:ext cx="1128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echo</a:t>
            </a:r>
            <a:endParaRPr lang="th-T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DF13CC-146C-420B-A7F7-7CE0A612A5EF}"/>
              </a:ext>
            </a:extLst>
          </p:cNvPr>
          <p:cNvSpPr/>
          <p:nvPr/>
        </p:nvSpPr>
        <p:spPr>
          <a:xfrm>
            <a:off x="2370900" y="3540016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echo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2F5775-BF84-4C7F-9AA4-EAEE58B59867}"/>
              </a:ext>
            </a:extLst>
          </p:cNvPr>
          <p:cNvSpPr/>
          <p:nvPr/>
        </p:nvSpPr>
        <p:spPr>
          <a:xfrm>
            <a:off x="2370900" y="3987038"/>
            <a:ext cx="21675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veto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389883-2CAB-4287-9A22-B25B4534F33A}"/>
              </a:ext>
            </a:extLst>
          </p:cNvPr>
          <p:cNvSpPr txBox="1"/>
          <p:nvPr/>
        </p:nvSpPr>
        <p:spPr>
          <a:xfrm>
            <a:off x="822092" y="3967285"/>
            <a:ext cx="200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veto</a:t>
            </a:r>
            <a:endParaRPr lang="th-TH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BA32BB-9D28-4112-96CE-B398DCDFE879}"/>
              </a:ext>
            </a:extLst>
          </p:cNvPr>
          <p:cNvSpPr txBox="1"/>
          <p:nvPr/>
        </p:nvSpPr>
        <p:spPr>
          <a:xfrm>
            <a:off x="655940" y="4392493"/>
            <a:ext cx="1614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torpedo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428FAA-B286-42EF-B172-8310CAA7C9A8}"/>
              </a:ext>
            </a:extLst>
          </p:cNvPr>
          <p:cNvSpPr/>
          <p:nvPr/>
        </p:nvSpPr>
        <p:spPr>
          <a:xfrm>
            <a:off x="2409829" y="4437346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torpedo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18B3FC3-92F7-4EEA-A7E9-EA7CBEC60361}"/>
              </a:ext>
            </a:extLst>
          </p:cNvPr>
          <p:cNvSpPr txBox="1"/>
          <p:nvPr/>
        </p:nvSpPr>
        <p:spPr>
          <a:xfrm>
            <a:off x="600746" y="4827201"/>
            <a:ext cx="2444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embargo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B58A5D4-8893-4219-A222-C12CA9D717FE}"/>
              </a:ext>
            </a:extLst>
          </p:cNvPr>
          <p:cNvSpPr/>
          <p:nvPr/>
        </p:nvSpPr>
        <p:spPr>
          <a:xfrm>
            <a:off x="2399179" y="4851828"/>
            <a:ext cx="30761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embargo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8D55D59-819A-4730-9186-DFF9C7063A2B}"/>
              </a:ext>
            </a:extLst>
          </p:cNvPr>
          <p:cNvSpPr txBox="1"/>
          <p:nvPr/>
        </p:nvSpPr>
        <p:spPr>
          <a:xfrm>
            <a:off x="726347" y="5250238"/>
            <a:ext cx="1547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buffalo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36EF478-644A-4E6F-AE1F-7816E213EF25}"/>
              </a:ext>
            </a:extLst>
          </p:cNvPr>
          <p:cNvSpPr/>
          <p:nvPr/>
        </p:nvSpPr>
        <p:spPr>
          <a:xfrm>
            <a:off x="2409829" y="5276814"/>
            <a:ext cx="2787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buffalo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BCE5776-3D22-4727-A3AA-869BEE3B6CCC}"/>
              </a:ext>
            </a:extLst>
          </p:cNvPr>
          <p:cNvSpPr txBox="1"/>
          <p:nvPr/>
        </p:nvSpPr>
        <p:spPr>
          <a:xfrm>
            <a:off x="675365" y="5677445"/>
            <a:ext cx="27872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domino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FE16B9-6F27-4FB6-90A1-C6DDC5FE8A12}"/>
              </a:ext>
            </a:extLst>
          </p:cNvPr>
          <p:cNvSpPr/>
          <p:nvPr/>
        </p:nvSpPr>
        <p:spPr>
          <a:xfrm>
            <a:off x="2364714" y="5698259"/>
            <a:ext cx="26693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domino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D1E868-A922-46AF-933A-7FEDE0F36657}"/>
              </a:ext>
            </a:extLst>
          </p:cNvPr>
          <p:cNvSpPr txBox="1"/>
          <p:nvPr/>
        </p:nvSpPr>
        <p:spPr>
          <a:xfrm>
            <a:off x="428698" y="6057694"/>
            <a:ext cx="1981131" cy="521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mosquito</a:t>
            </a:r>
            <a:endParaRPr lang="th-TH" dirty="0"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ECA417-548F-4641-AEAC-646E77FEA1FA}"/>
              </a:ext>
            </a:extLst>
          </p:cNvPr>
          <p:cNvSpPr/>
          <p:nvPr/>
        </p:nvSpPr>
        <p:spPr>
          <a:xfrm>
            <a:off x="2348570" y="6097003"/>
            <a:ext cx="2948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mosquito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es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02AC55-3573-49B7-A1A5-C919AFA668A1}"/>
              </a:ext>
            </a:extLst>
          </p:cNvPr>
          <p:cNvSpPr txBox="1"/>
          <p:nvPr/>
        </p:nvSpPr>
        <p:spPr>
          <a:xfrm>
            <a:off x="7068970" y="1801640"/>
            <a:ext cx="358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All the others:</a:t>
            </a:r>
            <a:endParaRPr lang="th-TH" b="1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14659-0666-4653-B69E-C22A01D28A06}"/>
              </a:ext>
            </a:extLst>
          </p:cNvPr>
          <p:cNvSpPr txBox="1"/>
          <p:nvPr/>
        </p:nvSpPr>
        <p:spPr>
          <a:xfrm>
            <a:off x="5464085" y="2294600"/>
            <a:ext cx="609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Some of them we must only add –s: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46424B9-825F-4883-B870-D27BCF06BB1C}"/>
              </a:ext>
            </a:extLst>
          </p:cNvPr>
          <p:cNvSpPr txBox="1"/>
          <p:nvPr/>
        </p:nvSpPr>
        <p:spPr>
          <a:xfrm>
            <a:off x="5475366" y="2730653"/>
            <a:ext cx="6388393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/>
              <a:t>the others we can choose to add –s OR -es</a:t>
            </a:r>
            <a:endParaRPr lang="th-TH" sz="23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43D1376-285B-40C4-B17B-C77E2D4248DB}"/>
              </a:ext>
            </a:extLst>
          </p:cNvPr>
          <p:cNvSpPr/>
          <p:nvPr/>
        </p:nvSpPr>
        <p:spPr>
          <a:xfrm>
            <a:off x="5763183" y="3517351"/>
            <a:ext cx="49825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    	</a:t>
            </a:r>
            <a:r>
              <a:rPr lang="en-US" sz="2400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0E314E-FA10-4ED2-8C13-F73D430A0F87}"/>
              </a:ext>
            </a:extLst>
          </p:cNvPr>
          <p:cNvSpPr txBox="1"/>
          <p:nvPr/>
        </p:nvSpPr>
        <p:spPr>
          <a:xfrm>
            <a:off x="5540684" y="3145774"/>
            <a:ext cx="63343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We will add –s to all the others</a:t>
            </a:r>
            <a:endParaRPr lang="th-TH" sz="2200" dirty="0">
              <a:latin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20BE5C-6704-4A9C-9C88-C1BAAD7C6E28}"/>
              </a:ext>
            </a:extLst>
          </p:cNvPr>
          <p:cNvSpPr txBox="1"/>
          <p:nvPr/>
        </p:nvSpPr>
        <p:spPr>
          <a:xfrm>
            <a:off x="6196249" y="3869620"/>
            <a:ext cx="1364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casino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36D3103-4A08-4A74-AE64-BA1546C113B1}"/>
              </a:ext>
            </a:extLst>
          </p:cNvPr>
          <p:cNvSpPr/>
          <p:nvPr/>
        </p:nvSpPr>
        <p:spPr>
          <a:xfrm>
            <a:off x="7654957" y="3835751"/>
            <a:ext cx="21531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casino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sz="2400" dirty="0">
              <a:solidFill>
                <a:srgbClr val="C0000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E7AF17-7754-43F6-9583-1FB8C5A4B7B1}"/>
              </a:ext>
            </a:extLst>
          </p:cNvPr>
          <p:cNvSpPr txBox="1"/>
          <p:nvPr/>
        </p:nvSpPr>
        <p:spPr>
          <a:xfrm>
            <a:off x="6225843" y="4221889"/>
            <a:ext cx="133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525B9A-FBD6-47EA-8672-0B4796889552}"/>
              </a:ext>
            </a:extLst>
          </p:cNvPr>
          <p:cNvSpPr/>
          <p:nvPr/>
        </p:nvSpPr>
        <p:spPr>
          <a:xfrm>
            <a:off x="7683115" y="4190865"/>
            <a:ext cx="2188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photo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591E8D6-672C-4931-95E3-BE43CF372838}"/>
              </a:ext>
            </a:extLst>
          </p:cNvPr>
          <p:cNvSpPr txBox="1"/>
          <p:nvPr/>
        </p:nvSpPr>
        <p:spPr>
          <a:xfrm>
            <a:off x="6284441" y="4595357"/>
            <a:ext cx="133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solo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3CCFB4A-0205-44C9-B01E-735B2E6F0B54}"/>
              </a:ext>
            </a:extLst>
          </p:cNvPr>
          <p:cNvSpPr/>
          <p:nvPr/>
        </p:nvSpPr>
        <p:spPr>
          <a:xfrm>
            <a:off x="7659377" y="4614540"/>
            <a:ext cx="22180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      solo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5AC3A3B-964A-43EE-9994-B93DD919EDC9}"/>
              </a:ext>
            </a:extLst>
          </p:cNvPr>
          <p:cNvSpPr txBox="1"/>
          <p:nvPr/>
        </p:nvSpPr>
        <p:spPr>
          <a:xfrm>
            <a:off x="6266150" y="4968599"/>
            <a:ext cx="1596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volcano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FA840B51-89E9-493C-A593-231FEDB24B67}"/>
              </a:ext>
            </a:extLst>
          </p:cNvPr>
          <p:cNvSpPr/>
          <p:nvPr/>
        </p:nvSpPr>
        <p:spPr>
          <a:xfrm>
            <a:off x="7653521" y="4972915"/>
            <a:ext cx="30922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volcano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3E57F4F-9403-4C96-9C36-0888F67C26CD}"/>
              </a:ext>
            </a:extLst>
          </p:cNvPr>
          <p:cNvSpPr txBox="1"/>
          <p:nvPr/>
        </p:nvSpPr>
        <p:spPr>
          <a:xfrm>
            <a:off x="6215013" y="5370465"/>
            <a:ext cx="1438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tornado</a:t>
            </a:r>
            <a:endParaRPr lang="th-TH" sz="2400" dirty="0">
              <a:latin typeface="Arial" panose="020B06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181C475-99B7-4EA8-848E-FCC870A867C6}"/>
              </a:ext>
            </a:extLst>
          </p:cNvPr>
          <p:cNvSpPr/>
          <p:nvPr/>
        </p:nvSpPr>
        <p:spPr>
          <a:xfrm>
            <a:off x="7663754" y="5348055"/>
            <a:ext cx="25090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	tornado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 3" panose="05040102010807070707" pitchFamily="18" charset="2"/>
              </a:rPr>
              <a:t>s</a:t>
            </a:r>
            <a:endParaRPr lang="th-TH" dirty="0">
              <a:solidFill>
                <a:srgbClr val="C0000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6514645-26C4-4856-8F07-DB1DC32DE85E}"/>
              </a:ext>
            </a:extLst>
          </p:cNvPr>
          <p:cNvSpPr txBox="1"/>
          <p:nvPr/>
        </p:nvSpPr>
        <p:spPr>
          <a:xfrm>
            <a:off x="6052187" y="5864342"/>
            <a:ext cx="4071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many more…</a:t>
            </a:r>
            <a:endParaRPr lang="th-TH" sz="24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2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  <p:bldP spid="41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18FA175-EAAC-4696-B4EC-01BF39096562}"/>
              </a:ext>
            </a:extLst>
          </p:cNvPr>
          <p:cNvSpPr/>
          <p:nvPr/>
        </p:nvSpPr>
        <p:spPr>
          <a:xfrm>
            <a:off x="3958559" y="447636"/>
            <a:ext cx="26805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u="sng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Foreign nouns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919037-AE7E-42C1-91C3-2737E84BD176}"/>
              </a:ext>
            </a:extLst>
          </p:cNvPr>
          <p:cNvSpPr/>
          <p:nvPr/>
        </p:nvSpPr>
        <p:spPr>
          <a:xfrm>
            <a:off x="1523999" y="970856"/>
            <a:ext cx="71276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Nouns ending in -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, change -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us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to -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F1FAD2-71D3-4CFE-83A5-0DBCA678895B}"/>
              </a:ext>
            </a:extLst>
          </p:cNvPr>
          <p:cNvSpPr/>
          <p:nvPr/>
        </p:nvSpPr>
        <p:spPr>
          <a:xfrm>
            <a:off x="2436508" y="1496235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9A701B-7500-4A99-A424-CA4110417F34}"/>
              </a:ext>
            </a:extLst>
          </p:cNvPr>
          <p:cNvSpPr/>
          <p:nvPr/>
        </p:nvSpPr>
        <p:spPr>
          <a:xfrm>
            <a:off x="3048501" y="2017296"/>
            <a:ext cx="1265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fungus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3D87548-E5E3-413A-A3ED-FD84D311BFED}"/>
              </a:ext>
            </a:extLst>
          </p:cNvPr>
          <p:cNvSpPr/>
          <p:nvPr/>
        </p:nvSpPr>
        <p:spPr>
          <a:xfrm>
            <a:off x="4348712" y="2017296"/>
            <a:ext cx="352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fung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8EE0835-0ED4-44D2-A04B-053A57BA638E}"/>
              </a:ext>
            </a:extLst>
          </p:cNvPr>
          <p:cNvSpPr/>
          <p:nvPr/>
        </p:nvSpPr>
        <p:spPr>
          <a:xfrm>
            <a:off x="2923322" y="2538357"/>
            <a:ext cx="14253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nucleus</a:t>
            </a:r>
            <a:endParaRPr lang="th-TH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35E3D54-37F9-4384-8987-AF01A530EF74}"/>
              </a:ext>
            </a:extLst>
          </p:cNvPr>
          <p:cNvSpPr/>
          <p:nvPr/>
        </p:nvSpPr>
        <p:spPr>
          <a:xfrm>
            <a:off x="4348712" y="2538357"/>
            <a:ext cx="35296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nucle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A9D570-7430-417B-891B-2A402A91B4E6}"/>
              </a:ext>
            </a:extLst>
          </p:cNvPr>
          <p:cNvSpPr/>
          <p:nvPr/>
        </p:nvSpPr>
        <p:spPr>
          <a:xfrm>
            <a:off x="2923322" y="3057259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alumnus	</a:t>
            </a:r>
            <a:endParaRPr lang="th-T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CE5BF91-194C-4BBD-B015-3369501074B3}"/>
              </a:ext>
            </a:extLst>
          </p:cNvPr>
          <p:cNvSpPr/>
          <p:nvPr/>
        </p:nvSpPr>
        <p:spPr>
          <a:xfrm>
            <a:off x="4800184" y="3057259"/>
            <a:ext cx="3851446" cy="521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     alumn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</a:t>
            </a:r>
            <a:endParaRPr lang="th-T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9C30E0-7AEF-48AA-B0AB-BC7168A379CC}"/>
              </a:ext>
            </a:extLst>
          </p:cNvPr>
          <p:cNvSpPr/>
          <p:nvPr/>
        </p:nvSpPr>
        <p:spPr>
          <a:xfrm>
            <a:off x="3056489" y="3571843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cactus	</a:t>
            </a:r>
            <a:endParaRPr lang="th-T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F8A72A9-25DE-4414-9FF3-4A08089BF8B0}"/>
              </a:ext>
            </a:extLst>
          </p:cNvPr>
          <p:cNvSpPr/>
          <p:nvPr/>
        </p:nvSpPr>
        <p:spPr>
          <a:xfrm>
            <a:off x="4382300" y="3651738"/>
            <a:ext cx="4269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cact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51A87E-0532-4FA2-8255-1B8C6C00F124}"/>
              </a:ext>
            </a:extLst>
          </p:cNvPr>
          <p:cNvSpPr/>
          <p:nvPr/>
        </p:nvSpPr>
        <p:spPr>
          <a:xfrm>
            <a:off x="3056489" y="4103699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radius	</a:t>
            </a:r>
            <a:endParaRPr lang="th-TH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19E7B02-2B1C-4672-8E7A-14933DB05218}"/>
              </a:ext>
            </a:extLst>
          </p:cNvPr>
          <p:cNvSpPr/>
          <p:nvPr/>
        </p:nvSpPr>
        <p:spPr>
          <a:xfrm>
            <a:off x="4324288" y="4246217"/>
            <a:ext cx="4269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	radi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i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4600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41CD695-C1AE-4446-A758-57CEADEC2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E33E46-95D1-4757-8E9E-2089E684F9F8}"/>
              </a:ext>
            </a:extLst>
          </p:cNvPr>
          <p:cNvSpPr/>
          <p:nvPr/>
        </p:nvSpPr>
        <p:spPr>
          <a:xfrm>
            <a:off x="1626803" y="658650"/>
            <a:ext cx="8384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Nouns ending in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–is; </a:t>
            </a:r>
            <a:r>
              <a:rPr lang="en-US" dirty="0"/>
              <a:t>replace -</a:t>
            </a:r>
            <a:r>
              <a:rPr lang="en-US" b="1" dirty="0"/>
              <a:t>is</a:t>
            </a:r>
            <a:r>
              <a:rPr lang="en-US" dirty="0"/>
              <a:t> to -</a:t>
            </a:r>
            <a:r>
              <a:rPr lang="en-US" b="1" dirty="0"/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;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9EE2AF-3FE3-41E4-AE65-E7D1437A61CE}"/>
              </a:ext>
            </a:extLst>
          </p:cNvPr>
          <p:cNvSpPr/>
          <p:nvPr/>
        </p:nvSpPr>
        <p:spPr>
          <a:xfrm>
            <a:off x="2225493" y="1578910"/>
            <a:ext cx="5724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 Singular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		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plural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137E3-2CED-4022-BC6F-B696AD394B89}"/>
              </a:ext>
            </a:extLst>
          </p:cNvPr>
          <p:cNvSpPr/>
          <p:nvPr/>
        </p:nvSpPr>
        <p:spPr>
          <a:xfrm>
            <a:off x="3011005" y="2102130"/>
            <a:ext cx="1023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  axis</a:t>
            </a:r>
            <a:endParaRPr lang="th-TH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290B8F7-0657-45EE-A935-74082E753038}"/>
              </a:ext>
            </a:extLst>
          </p:cNvPr>
          <p:cNvSpPr/>
          <p:nvPr/>
        </p:nvSpPr>
        <p:spPr>
          <a:xfrm>
            <a:off x="4897698" y="2102130"/>
            <a:ext cx="34590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 ax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(Latin)</a:t>
            </a:r>
            <a:endParaRPr lang="th-TH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4E114F-DCBA-48C1-9B40-66308730DDBB}"/>
              </a:ext>
            </a:extLst>
          </p:cNvPr>
          <p:cNvSpPr/>
          <p:nvPr/>
        </p:nvSpPr>
        <p:spPr>
          <a:xfrm>
            <a:off x="1626803" y="2632135"/>
            <a:ext cx="3459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	       analysis	</a:t>
            </a:r>
            <a:endParaRPr lang="th-T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09E95A-EAF3-435D-A32E-E7F560B8EE1B}"/>
              </a:ext>
            </a:extLst>
          </p:cNvPr>
          <p:cNvSpPr/>
          <p:nvPr/>
        </p:nvSpPr>
        <p:spPr>
          <a:xfrm>
            <a:off x="4431322" y="2658466"/>
            <a:ext cx="5109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 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  <a:sym typeface="Wingdings 3" panose="05040102010807070707" pitchFamily="18" charset="2"/>
              </a:rPr>
              <a:t>      analys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(Greek)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E417EB-0D63-4864-B073-029D18206ED5}"/>
              </a:ext>
            </a:extLst>
          </p:cNvPr>
          <p:cNvSpPr/>
          <p:nvPr/>
        </p:nvSpPr>
        <p:spPr>
          <a:xfrm>
            <a:off x="3191782" y="3214788"/>
            <a:ext cx="17059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diagnosis</a:t>
            </a:r>
            <a:endParaRPr lang="th-TH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85B600-F455-4324-8E85-FDE8BFB96415}"/>
              </a:ext>
            </a:extLst>
          </p:cNvPr>
          <p:cNvSpPr/>
          <p:nvPr/>
        </p:nvSpPr>
        <p:spPr>
          <a:xfrm>
            <a:off x="4034042" y="3167390"/>
            <a:ext cx="5109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diagnos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(Greek)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780AA6-F3F4-4DAA-BED3-CD706C7A9132}"/>
              </a:ext>
            </a:extLst>
          </p:cNvPr>
          <p:cNvSpPr/>
          <p:nvPr/>
        </p:nvSpPr>
        <p:spPr>
          <a:xfrm>
            <a:off x="3107528" y="3780275"/>
            <a:ext cx="1904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hypothesis</a:t>
            </a:r>
            <a:endParaRPr lang="th-T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6A9EB6-31E6-40C9-BF2D-D1BB0B396E2C}"/>
              </a:ext>
            </a:extLst>
          </p:cNvPr>
          <p:cNvSpPr/>
          <p:nvPr/>
        </p:nvSpPr>
        <p:spPr>
          <a:xfrm>
            <a:off x="4989366" y="3780275"/>
            <a:ext cx="42675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hypothes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(Greek)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95D46F-C65E-4A13-98F7-1DAF931CE460}"/>
              </a:ext>
            </a:extLst>
          </p:cNvPr>
          <p:cNvSpPr/>
          <p:nvPr/>
        </p:nvSpPr>
        <p:spPr>
          <a:xfrm>
            <a:off x="3415661" y="4320661"/>
            <a:ext cx="14820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thesis	</a:t>
            </a:r>
            <a:endParaRPr lang="th-TH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437477E-5EB6-47ED-84B0-F930F040595B}"/>
              </a:ext>
            </a:extLst>
          </p:cNvPr>
          <p:cNvSpPr/>
          <p:nvPr/>
        </p:nvSpPr>
        <p:spPr>
          <a:xfrm>
            <a:off x="4989366" y="4340274"/>
            <a:ext cx="44359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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	thes</a:t>
            </a:r>
            <a:r>
              <a:rPr lang="en-US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es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(Greek)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885094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243641"/>
      </a:dk2>
      <a:lt2>
        <a:srgbClr val="E2E3E8"/>
      </a:lt2>
      <a:accent1>
        <a:srgbClr val="ABA271"/>
      </a:accent1>
      <a:accent2>
        <a:srgbClr val="94A75E"/>
      </a:accent2>
      <a:accent3>
        <a:srgbClr val="83AA70"/>
      </a:accent3>
      <a:accent4>
        <a:srgbClr val="63B16A"/>
      </a:accent4>
      <a:accent5>
        <a:srgbClr val="70AD8F"/>
      </a:accent5>
      <a:accent6>
        <a:srgbClr val="62AEA8"/>
      </a:accent6>
      <a:hlink>
        <a:srgbClr val="707BB2"/>
      </a:hlink>
      <a:folHlink>
        <a:srgbClr val="7F7F7F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5985</TotalTime>
  <Words>727</Words>
  <Application>Microsoft Office PowerPoint</Application>
  <PresentationFormat>Widescreen</PresentationFormat>
  <Paragraphs>208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AkkuratPro</vt:lpstr>
      <vt:lpstr>Angsana New</vt:lpstr>
      <vt:lpstr>Arial</vt:lpstr>
      <vt:lpstr>Calibri</vt:lpstr>
      <vt:lpstr>Century Gothic</vt:lpstr>
      <vt:lpstr>Elephant</vt:lpstr>
      <vt:lpstr>Times New Roman</vt:lpstr>
      <vt:lpstr>BrushVTI</vt:lpstr>
      <vt:lpstr>Nouns in the plural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Nouns in the plural</dc:title>
  <dc:creator>SAMSUNG</dc:creator>
  <cp:lastModifiedBy>SAMSUNG</cp:lastModifiedBy>
  <cp:revision>57</cp:revision>
  <dcterms:created xsi:type="dcterms:W3CDTF">2020-04-17T20:40:55Z</dcterms:created>
  <dcterms:modified xsi:type="dcterms:W3CDTF">2020-04-22T21:42:30Z</dcterms:modified>
</cp:coreProperties>
</file>