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74AD-AD26-419D-9E1B-CCC781404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” vs “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have to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  </a:t>
            </a:r>
            <a:r>
              <a:rPr lang="en-US" b="1" dirty="0"/>
              <a:t>English Lesson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19145-B058-4C8D-8BBD-21E3AFBD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06" y="4376878"/>
            <a:ext cx="1420491" cy="11522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3BFAD-70C4-4CC4-8B73-FAB9E931643C}"/>
              </a:ext>
            </a:extLst>
          </p:cNvPr>
          <p:cNvSpPr/>
          <p:nvPr/>
        </p:nvSpPr>
        <p:spPr>
          <a:xfrm>
            <a:off x="3870126" y="5005902"/>
            <a:ext cx="3072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EnglishTutorHub</a:t>
            </a:r>
            <a:endParaRPr lang="th-TH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8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C3C934-B843-4DC8-A753-9DA183D21A02}"/>
              </a:ext>
            </a:extLst>
          </p:cNvPr>
          <p:cNvSpPr/>
          <p:nvPr/>
        </p:nvSpPr>
        <p:spPr>
          <a:xfrm>
            <a:off x="3344353" y="1123987"/>
            <a:ext cx="5299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have to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hand in reports every week.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DA851-4EC6-45F1-BBCB-A49E551C4DE0}"/>
              </a:ext>
            </a:extLst>
          </p:cNvPr>
          <p:cNvSpPr/>
          <p:nvPr/>
        </p:nvSpPr>
        <p:spPr>
          <a:xfrm>
            <a:off x="3344353" y="1807122"/>
            <a:ext cx="4055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buy some mangoes.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3B42F-B174-4747-AABA-64E59B8B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61" y="962089"/>
            <a:ext cx="2184332" cy="143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EC923-DEC2-4257-B097-87BDB5543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983" y="1005736"/>
            <a:ext cx="2184332" cy="14365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EAB25B-D113-492C-ADF8-C7F5C4823E98}"/>
              </a:ext>
            </a:extLst>
          </p:cNvPr>
          <p:cNvSpPr/>
          <p:nvPr/>
        </p:nvSpPr>
        <p:spPr>
          <a:xfrm>
            <a:off x="2163420" y="2682071"/>
            <a:ext cx="7175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have to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and 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both express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obligations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97CEE7-3A7A-4A86-9A8F-CDD8ED8DE3FE}"/>
              </a:ext>
            </a:extLst>
          </p:cNvPr>
          <p:cNvSpPr/>
          <p:nvPr/>
        </p:nvSpPr>
        <p:spPr>
          <a:xfrm>
            <a:off x="2163420" y="309262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But there’s a subtle difference.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EFF2A0-FCB2-4FDB-8D21-49E4F4F7BA6A}"/>
              </a:ext>
            </a:extLst>
          </p:cNvPr>
          <p:cNvSpPr/>
          <p:nvPr/>
        </p:nvSpPr>
        <p:spPr>
          <a:xfrm>
            <a:off x="2063186" y="3813902"/>
            <a:ext cx="6011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have to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” expresses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objective obligation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th-TH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F94CA-E934-4C96-A151-85C144EA5415}"/>
              </a:ext>
            </a:extLst>
          </p:cNvPr>
          <p:cNvSpPr/>
          <p:nvPr/>
        </p:nvSpPr>
        <p:spPr>
          <a:xfrm>
            <a:off x="2063186" y="4358458"/>
            <a:ext cx="5795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expresses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subjective obligation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14C0C-B13A-49B0-A369-E641CD4DAF1E}"/>
              </a:ext>
            </a:extLst>
          </p:cNvPr>
          <p:cNvSpPr txBox="1"/>
          <p:nvPr/>
        </p:nvSpPr>
        <p:spPr>
          <a:xfrm>
            <a:off x="2163420" y="5015718"/>
            <a:ext cx="569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Watch this lesson to learn the difference</a:t>
            </a:r>
            <a:endParaRPr lang="th-TH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F2606-635D-4A68-A465-1012E5FC95C5}"/>
              </a:ext>
            </a:extLst>
          </p:cNvPr>
          <p:cNvSpPr/>
          <p:nvPr/>
        </p:nvSpPr>
        <p:spPr>
          <a:xfrm>
            <a:off x="2801066" y="599608"/>
            <a:ext cx="4270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</a:rPr>
              <a:t>have to -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</a:rPr>
              <a:t>form and structure</a:t>
            </a:r>
            <a:endParaRPr lang="th-TH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CBC3AF-046B-43D9-B87B-F87C1FFA7844}"/>
              </a:ext>
            </a:extLst>
          </p:cNvPr>
          <p:cNvSpPr/>
          <p:nvPr/>
        </p:nvSpPr>
        <p:spPr>
          <a:xfrm>
            <a:off x="1666719" y="1331128"/>
            <a:ext cx="6646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Subject +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have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(in the correct form) +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infinitive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D8E287-15FC-4C7C-9BFD-410D8A951048}"/>
              </a:ext>
            </a:extLst>
          </p:cNvPr>
          <p:cNvSpPr/>
          <p:nvPr/>
        </p:nvSpPr>
        <p:spPr>
          <a:xfrm>
            <a:off x="1490570" y="2400311"/>
            <a:ext cx="2424332" cy="259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 simple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/ she </a:t>
            </a:r>
            <a:r>
              <a:rPr lang="en-US" sz="1600" b="1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E6C041-321D-4835-AA1B-05103C3FCE60}"/>
              </a:ext>
            </a:extLst>
          </p:cNvPr>
          <p:cNvSpPr/>
          <p:nvPr/>
        </p:nvSpPr>
        <p:spPr>
          <a:xfrm>
            <a:off x="4647455" y="2400311"/>
            <a:ext cx="2424332" cy="259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 simple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/ she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4BC2C-15C3-4977-B232-EE6828FBCCFB}"/>
              </a:ext>
            </a:extLst>
          </p:cNvPr>
          <p:cNvSpPr/>
          <p:nvPr/>
        </p:nvSpPr>
        <p:spPr>
          <a:xfrm>
            <a:off x="7943851" y="2400311"/>
            <a:ext cx="2757579" cy="270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 simple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/ she will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will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will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94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E10619-5467-4763-8C48-113DB1BAA14C}"/>
              </a:ext>
            </a:extLst>
          </p:cNvPr>
          <p:cNvSpPr/>
          <p:nvPr/>
        </p:nvSpPr>
        <p:spPr>
          <a:xfrm>
            <a:off x="1344999" y="535405"/>
            <a:ext cx="2970685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“have to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”-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meaning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70669-89CD-4F5E-8826-157A77A155D9}"/>
              </a:ext>
            </a:extLst>
          </p:cNvPr>
          <p:cNvSpPr/>
          <p:nvPr/>
        </p:nvSpPr>
        <p:spPr>
          <a:xfrm>
            <a:off x="1419572" y="1177130"/>
            <a:ext cx="5755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have to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expresses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objective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obligation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FCEF9-20B6-4CE6-B43A-1EE34EAF11D8}"/>
              </a:ext>
            </a:extLst>
          </p:cNvPr>
          <p:cNvSpPr/>
          <p:nvPr/>
        </p:nvSpPr>
        <p:spPr>
          <a:xfrm>
            <a:off x="1417842" y="1638795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The obligation is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external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8B1967-08C5-4915-94AC-BCA62D87994E}"/>
              </a:ext>
            </a:extLst>
          </p:cNvPr>
          <p:cNvSpPr/>
          <p:nvPr/>
        </p:nvSpPr>
        <p:spPr>
          <a:xfrm>
            <a:off x="4130332" y="2522941"/>
            <a:ext cx="6946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I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have to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mop the floor. My mother wants me to.” </a:t>
            </a:r>
            <a:endParaRPr lang="th-TH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C6184-B20C-47E3-ABA6-459B1914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77" y="2197291"/>
            <a:ext cx="2636255" cy="15630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0633DC-9CAE-4F51-9C1E-C2476207CD70}"/>
              </a:ext>
            </a:extLst>
          </p:cNvPr>
          <p:cNvSpPr/>
          <p:nvPr/>
        </p:nvSpPr>
        <p:spPr>
          <a:xfrm>
            <a:off x="5241325" y="2868908"/>
            <a:ext cx="403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(Mother says, its necessary)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A85CE-A9AC-4D1D-9864-B6C6AC694CEB}"/>
              </a:ext>
            </a:extLst>
          </p:cNvPr>
          <p:cNvSpPr/>
          <p:nvPr/>
        </p:nvSpPr>
        <p:spPr>
          <a:xfrm>
            <a:off x="1838893" y="3983867"/>
            <a:ext cx="6211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 Thailand, you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have to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drive on the left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342EC0-42B9-42C1-9D75-C4F54EF6A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852" y="3527428"/>
            <a:ext cx="2636255" cy="14567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E7A3BE-01C1-4B78-B429-8478E5A2DAFA}"/>
              </a:ext>
            </a:extLst>
          </p:cNvPr>
          <p:cNvSpPr/>
          <p:nvPr/>
        </p:nvSpPr>
        <p:spPr>
          <a:xfrm>
            <a:off x="4095937" y="5273063"/>
            <a:ext cx="7908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to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wear gloves when you clean the bathroom.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9F131B-F6A9-46DB-B4B0-BCC688902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911" y="4757541"/>
            <a:ext cx="2635026" cy="16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123B48-0D93-4B53-B43E-8E726E1C8042}"/>
              </a:ext>
            </a:extLst>
          </p:cNvPr>
          <p:cNvSpPr/>
          <p:nvPr/>
        </p:nvSpPr>
        <p:spPr>
          <a:xfrm>
            <a:off x="3177348" y="606141"/>
            <a:ext cx="4436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– </a:t>
            </a: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form and structure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3265ED-5C84-4CF8-A55F-BF2C17417F08}"/>
              </a:ext>
            </a:extLst>
          </p:cNvPr>
          <p:cNvSpPr/>
          <p:nvPr/>
        </p:nvSpPr>
        <p:spPr>
          <a:xfrm>
            <a:off x="1715469" y="1304387"/>
            <a:ext cx="701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Subject    +   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   +   base form of the verb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6CB506-69F8-4C24-B776-2D2309578E67}"/>
              </a:ext>
            </a:extLst>
          </p:cNvPr>
          <p:cNvSpPr/>
          <p:nvPr/>
        </p:nvSpPr>
        <p:spPr>
          <a:xfrm>
            <a:off x="3177348" y="1481286"/>
            <a:ext cx="32816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help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help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 / she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/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help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help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help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They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help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43908-4D98-49FC-8D01-41FE61AB5297}"/>
              </a:ext>
            </a:extLst>
          </p:cNvPr>
          <p:cNvSpPr/>
          <p:nvPr/>
        </p:nvSpPr>
        <p:spPr>
          <a:xfrm>
            <a:off x="1738917" y="4041616"/>
            <a:ext cx="81498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use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to express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present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or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future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obligation.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62BF5-264A-4FEC-8A93-53D2C6DF585C}"/>
              </a:ext>
            </a:extLst>
          </p:cNvPr>
          <p:cNvSpPr/>
          <p:nvPr/>
        </p:nvSpPr>
        <p:spPr>
          <a:xfrm>
            <a:off x="2640824" y="4601894"/>
            <a:ext cx="5857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help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my mum with the housework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4FA5B-659A-4393-A3D4-D1BF351BFE6C}"/>
              </a:ext>
            </a:extLst>
          </p:cNvPr>
          <p:cNvSpPr/>
          <p:nvPr/>
        </p:nvSpPr>
        <p:spPr>
          <a:xfrm>
            <a:off x="2598819" y="5195865"/>
            <a:ext cx="5249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must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repeat the exam tomorrow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B54C5E-1BE9-4196-BD19-FC4E46BF7EA5}"/>
              </a:ext>
            </a:extLst>
          </p:cNvPr>
          <p:cNvSpPr/>
          <p:nvPr/>
        </p:nvSpPr>
        <p:spPr>
          <a:xfrm>
            <a:off x="1715469" y="5790194"/>
            <a:ext cx="4555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do </a:t>
            </a: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not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use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in the past.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06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073FCB-C5F1-4297-8381-8BC556CA71EA}"/>
              </a:ext>
            </a:extLst>
          </p:cNvPr>
          <p:cNvSpPr/>
          <p:nvPr/>
        </p:nvSpPr>
        <p:spPr>
          <a:xfrm>
            <a:off x="1402080" y="78466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– </a:t>
            </a: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meaning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13C516-370B-4123-B013-A7D9A2EC5376}"/>
              </a:ext>
            </a:extLst>
          </p:cNvPr>
          <p:cNvSpPr/>
          <p:nvPr/>
        </p:nvSpPr>
        <p:spPr>
          <a:xfrm>
            <a:off x="1402080" y="1338663"/>
            <a:ext cx="5713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expresses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subjective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obligation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D7278-09FF-4C56-952A-759FEDCAEC3D}"/>
              </a:ext>
            </a:extLst>
          </p:cNvPr>
          <p:cNvSpPr/>
          <p:nvPr/>
        </p:nvSpPr>
        <p:spPr>
          <a:xfrm>
            <a:off x="1402080" y="1800328"/>
            <a:ext cx="7079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expresses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personal or internal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obligation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FE325-8765-454A-8710-9816EABAB7F4}"/>
              </a:ext>
            </a:extLst>
          </p:cNvPr>
          <p:cNvSpPr/>
          <p:nvPr/>
        </p:nvSpPr>
        <p:spPr>
          <a:xfrm>
            <a:off x="1402080" y="2261993"/>
            <a:ext cx="5760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It’s an obligation imposed by the speaker</a:t>
            </a:r>
            <a:endParaRPr lang="th-TH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237BCE-0099-4196-A262-0A4074A82C45}"/>
              </a:ext>
            </a:extLst>
          </p:cNvPr>
          <p:cNvSpPr/>
          <p:nvPr/>
        </p:nvSpPr>
        <p:spPr>
          <a:xfrm>
            <a:off x="3947228" y="3458957"/>
            <a:ext cx="388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be kind to others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8B2C7-E2BE-4AC1-9EAF-E9CC8BB05DA2}"/>
              </a:ext>
            </a:extLst>
          </p:cNvPr>
          <p:cNvSpPr/>
          <p:nvPr/>
        </p:nvSpPr>
        <p:spPr>
          <a:xfrm>
            <a:off x="3199463" y="5100474"/>
            <a:ext cx="3484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clean my room.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0C5EE-2A6E-4FB7-9ECD-3EACBAD91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18" y="2816540"/>
            <a:ext cx="2085975" cy="1964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C191AE-9F42-45B8-AAE9-7B7BB2CAA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237" y="4360930"/>
            <a:ext cx="2143125" cy="19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CD18F7-F9E1-4C98-AA60-DE8318D34AA5}"/>
              </a:ext>
            </a:extLst>
          </p:cNvPr>
          <p:cNvSpPr/>
          <p:nvPr/>
        </p:nvSpPr>
        <p:spPr>
          <a:xfrm>
            <a:off x="1960099" y="1136358"/>
            <a:ext cx="7671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Subject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+  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 not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+ base form of the verb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A508DC-60F1-4782-9665-B60104C2FD42}"/>
              </a:ext>
            </a:extLst>
          </p:cNvPr>
          <p:cNvSpPr/>
          <p:nvPr/>
        </p:nvSpPr>
        <p:spPr>
          <a:xfrm>
            <a:off x="4117145" y="489244"/>
            <a:ext cx="1678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 not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A68C1-2184-4720-AACB-6F22C727864E}"/>
              </a:ext>
            </a:extLst>
          </p:cNvPr>
          <p:cNvSpPr/>
          <p:nvPr/>
        </p:nvSpPr>
        <p:spPr>
          <a:xfrm>
            <a:off x="1270781" y="1551856"/>
            <a:ext cx="944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use “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 not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for something that is not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allowed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or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permitted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75FC3-31CA-4594-89D1-A84E65938903}"/>
              </a:ext>
            </a:extLst>
          </p:cNvPr>
          <p:cNvSpPr/>
          <p:nvPr/>
        </p:nvSpPr>
        <p:spPr>
          <a:xfrm>
            <a:off x="1960099" y="2809466"/>
            <a:ext cx="518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People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 not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pollute the water.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AC600-99E1-46E3-BC39-4123072CFC95}"/>
              </a:ext>
            </a:extLst>
          </p:cNvPr>
          <p:cNvSpPr/>
          <p:nvPr/>
        </p:nvSpPr>
        <p:spPr>
          <a:xfrm>
            <a:off x="1172307" y="2074929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meaning can be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objective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2DD77-4587-499F-A1FF-6444187C1ACE}"/>
              </a:ext>
            </a:extLst>
          </p:cNvPr>
          <p:cNvSpPr/>
          <p:nvPr/>
        </p:nvSpPr>
        <p:spPr>
          <a:xfrm>
            <a:off x="2871791" y="3859742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Or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subjective: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4AB62-F659-4CFA-9DE9-EE2ECCCD498A}"/>
              </a:ext>
            </a:extLst>
          </p:cNvPr>
          <p:cNvSpPr/>
          <p:nvPr/>
        </p:nvSpPr>
        <p:spPr>
          <a:xfrm>
            <a:off x="2871791" y="4844479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mustn't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be late for school.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58ABF4-33BD-4EA8-86F3-DDCB21910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19" y="2244636"/>
            <a:ext cx="2619375" cy="165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3D7C7-419C-4CF0-B5C1-1185A5BFB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96" y="3404382"/>
            <a:ext cx="1666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6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C8CB-1694-4A00-9DEA-801810200E11}"/>
              </a:ext>
            </a:extLst>
          </p:cNvPr>
          <p:cNvSpPr/>
          <p:nvPr/>
        </p:nvSpPr>
        <p:spPr>
          <a:xfrm>
            <a:off x="2569330" y="819187"/>
            <a:ext cx="6541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https//www.englishtutorhub.com</a:t>
            </a:r>
            <a:endParaRPr lang="th-TH" sz="3200" b="1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0A4FF-B1C0-47C3-B1AA-76C2054B9601}"/>
              </a:ext>
            </a:extLst>
          </p:cNvPr>
          <p:cNvSpPr txBox="1"/>
          <p:nvPr/>
        </p:nvSpPr>
        <p:spPr>
          <a:xfrm>
            <a:off x="1470989" y="2146852"/>
            <a:ext cx="903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Please subscribe to this channel</a:t>
            </a:r>
            <a:endParaRPr lang="th-TH" sz="40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59E2C-D301-4A79-AE26-D1ACD5BB2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01" y="3452191"/>
            <a:ext cx="4852837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12941-A018-439F-A18B-13CFE1ED0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673" y="4003263"/>
            <a:ext cx="2445222" cy="23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89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2880</TotalTime>
  <Words>424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Circuit</vt:lpstr>
      <vt:lpstr>“must” vs “have to”   English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“must” vs “have to”   English Lesson</dc:title>
  <dc:creator>SAMSUNG</dc:creator>
  <cp:lastModifiedBy>SAMSUNG</cp:lastModifiedBy>
  <cp:revision>33</cp:revision>
  <dcterms:created xsi:type="dcterms:W3CDTF">2020-05-08T19:31:45Z</dcterms:created>
  <dcterms:modified xsi:type="dcterms:W3CDTF">2020-05-10T19:32:09Z</dcterms:modified>
</cp:coreProperties>
</file>