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7" r:id="rId2"/>
    <p:sldId id="341" r:id="rId3"/>
    <p:sldId id="344" r:id="rId4"/>
    <p:sldId id="345" r:id="rId5"/>
    <p:sldId id="284" r:id="rId6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29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53"/>
    <a:srgbClr val="02B3C5"/>
    <a:srgbClr val="FBF948"/>
    <a:srgbClr val="2F0AD0"/>
    <a:srgbClr val="BE1414"/>
    <a:srgbClr val="242301"/>
    <a:srgbClr val="8C0581"/>
    <a:srgbClr val="6A3C7C"/>
    <a:srgbClr val="F0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225"/>
        <p:guide pos="2941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2020/10/14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2081815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</a:rPr>
              <a:t>2020/10/14</a:t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Click to edit Master title style</a:t>
            </a:r>
          </a:p>
          <a:p>
            <a:pPr lvl="1" indent="0"/>
            <a:r>
              <a:rPr lang="zh-CN" altLang="en-US"/>
              <a:t>Second level</a:t>
            </a:r>
          </a:p>
          <a:p>
            <a:pPr lvl="2" indent="0"/>
            <a:r>
              <a:rPr lang="zh-CN" altLang="en-US"/>
              <a:t>Third level</a:t>
            </a:r>
          </a:p>
          <a:p>
            <a:pPr lvl="3" indent="0"/>
            <a:r>
              <a:rPr lang="zh-CN" altLang="en-US"/>
              <a:t>Fouth level</a:t>
            </a:r>
          </a:p>
          <a:p>
            <a:pPr lvl="4" indent="0"/>
            <a:r>
              <a:rPr lang="zh-CN" altLang="en-US"/>
              <a:t>Fifth level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3038779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324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411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542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892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360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912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7420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512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061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369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036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9482138" y="2987675"/>
            <a:ext cx="1865313" cy="18637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9609138" y="-7937"/>
            <a:ext cx="2582863" cy="2917825"/>
          </a:xfrm>
          <a:custGeom>
            <a:avLst/>
            <a:gdLst>
              <a:gd name="connsiteX0" fmla="*/ 464944 w 2582970"/>
              <a:gd name="connsiteY0" fmla="*/ 0 h 2918147"/>
              <a:gd name="connsiteX1" fmla="*/ 2582970 w 2582970"/>
              <a:gd name="connsiteY1" fmla="*/ 0 h 2918147"/>
              <a:gd name="connsiteX2" fmla="*/ 2582970 w 2582970"/>
              <a:gd name="connsiteY2" fmla="*/ 2698179 h 2918147"/>
              <a:gd name="connsiteX3" fmla="*/ 2566138 w 2582970"/>
              <a:gd name="connsiteY3" fmla="*/ 2708404 h 2918147"/>
              <a:gd name="connsiteX4" fmla="*/ 1737800 w 2582970"/>
              <a:gd name="connsiteY4" fmla="*/ 2918147 h 2918147"/>
              <a:gd name="connsiteX5" fmla="*/ 0 w 2582970"/>
              <a:gd name="connsiteY5" fmla="*/ 1180347 h 2918147"/>
              <a:gd name="connsiteX6" fmla="*/ 396829 w 2582970"/>
              <a:gd name="connsiteY6" fmla="*/ 74945 h 29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970" h="2918147">
                <a:moveTo>
                  <a:pt x="464944" y="0"/>
                </a:moveTo>
                <a:lnTo>
                  <a:pt x="2582970" y="0"/>
                </a:lnTo>
                <a:lnTo>
                  <a:pt x="2582970" y="2698179"/>
                </a:lnTo>
                <a:lnTo>
                  <a:pt x="2566138" y="2708404"/>
                </a:lnTo>
                <a:cubicBezTo>
                  <a:pt x="2319904" y="2842167"/>
                  <a:pt x="2037725" y="2918147"/>
                  <a:pt x="1737800" y="2918147"/>
                </a:cubicBezTo>
                <a:cubicBezTo>
                  <a:pt x="778040" y="2918147"/>
                  <a:pt x="0" y="2140107"/>
                  <a:pt x="0" y="1180347"/>
                </a:cubicBezTo>
                <a:cubicBezTo>
                  <a:pt x="0" y="760452"/>
                  <a:pt x="148922" y="375339"/>
                  <a:pt x="396829" y="74945"/>
                </a:cubicBezTo>
                <a:close/>
              </a:path>
            </a:pathLst>
          </a:cu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069263" y="1676400"/>
            <a:ext cx="1722438" cy="17224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990138" y="5594350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1069638" y="5038725"/>
            <a:ext cx="603250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10621963" y="6037263"/>
            <a:ext cx="1570038" cy="820738"/>
          </a:xfrm>
          <a:custGeom>
            <a:avLst/>
            <a:gdLst>
              <a:gd name="connsiteX0" fmla="*/ 1049802 w 1569631"/>
              <a:gd name="connsiteY0" fmla="*/ 0 h 821301"/>
              <a:gd name="connsiteX1" fmla="*/ 1472572 w 1569631"/>
              <a:gd name="connsiteY1" fmla="*/ 85354 h 821301"/>
              <a:gd name="connsiteX2" fmla="*/ 1569631 w 1569631"/>
              <a:gd name="connsiteY2" fmla="*/ 138036 h 821301"/>
              <a:gd name="connsiteX3" fmla="*/ 1569631 w 1569631"/>
              <a:gd name="connsiteY3" fmla="*/ 821301 h 821301"/>
              <a:gd name="connsiteX4" fmla="*/ 0 w 1569631"/>
              <a:gd name="connsiteY4" fmla="*/ 821301 h 821301"/>
              <a:gd name="connsiteX5" fmla="*/ 49028 w 1569631"/>
              <a:gd name="connsiteY5" fmla="*/ 663358 h 821301"/>
              <a:gd name="connsiteX6" fmla="*/ 1049802 w 1569631"/>
              <a:gd name="connsiteY6" fmla="*/ 0 h 82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631" h="821301">
                <a:moveTo>
                  <a:pt x="1049802" y="0"/>
                </a:moveTo>
                <a:cubicBezTo>
                  <a:pt x="1199765" y="0"/>
                  <a:pt x="1342629" y="30393"/>
                  <a:pt x="1472572" y="85354"/>
                </a:cubicBezTo>
                <a:lnTo>
                  <a:pt x="1569631" y="138036"/>
                </a:lnTo>
                <a:lnTo>
                  <a:pt x="1569631" y="821301"/>
                </a:lnTo>
                <a:lnTo>
                  <a:pt x="0" y="821301"/>
                </a:lnTo>
                <a:lnTo>
                  <a:pt x="49028" y="663358"/>
                </a:lnTo>
                <a:cubicBezTo>
                  <a:pt x="213912" y="273531"/>
                  <a:pt x="599914" y="0"/>
                  <a:pt x="1049802" y="0"/>
                </a:cubicBezTo>
                <a:close/>
              </a:path>
            </a:pathLst>
          </a:cu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613775" y="140018"/>
            <a:ext cx="1033463" cy="10350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1545888" y="3175000"/>
            <a:ext cx="482600" cy="4841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58350" y="5138738"/>
            <a:ext cx="322263" cy="32067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696008" y="4352608"/>
            <a:ext cx="785813" cy="785813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930958" y="3659188"/>
            <a:ext cx="398463" cy="398463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4108" name="组合 15"/>
          <p:cNvGrpSpPr/>
          <p:nvPr/>
        </p:nvGrpSpPr>
        <p:grpSpPr>
          <a:xfrm>
            <a:off x="513080" y="432435"/>
            <a:ext cx="1133475" cy="1118870"/>
            <a:chOff x="139391" y="1379571"/>
            <a:chExt cx="1651309" cy="1651309"/>
          </a:xfrm>
        </p:grpSpPr>
        <p:sp>
          <p:nvSpPr>
            <p:cNvPr id="17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07474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4112" name="组合 19"/>
          <p:cNvGrpSpPr/>
          <p:nvPr/>
        </p:nvGrpSpPr>
        <p:grpSpPr>
          <a:xfrm>
            <a:off x="1743710" y="424180"/>
            <a:ext cx="1033780" cy="1136015"/>
            <a:chOff x="139391" y="1379571"/>
            <a:chExt cx="1651309" cy="1651309"/>
          </a:xfrm>
        </p:grpSpPr>
        <p:sp>
          <p:nvSpPr>
            <p:cNvPr id="21" name="椭圆 20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56694" y="1497662"/>
              <a:ext cx="1417094" cy="1415127"/>
            </a:xfrm>
            <a:prstGeom prst="ellipse">
              <a:avLst/>
            </a:prstGeom>
            <a:solidFill>
              <a:srgbClr val="FFBF53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400" b="0" i="0" u="none" strike="noStrike" kern="1200" cap="none" spc="0" normalizeH="0" baseline="0" noProof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A</a:t>
              </a:r>
            </a:p>
          </p:txBody>
        </p:sp>
      </p:grpSp>
      <p:grpSp>
        <p:nvGrpSpPr>
          <p:cNvPr id="4116" name="组合 23"/>
          <p:cNvGrpSpPr/>
          <p:nvPr/>
        </p:nvGrpSpPr>
        <p:grpSpPr>
          <a:xfrm>
            <a:off x="3013710" y="400050"/>
            <a:ext cx="1133475" cy="1186815"/>
            <a:chOff x="139391" y="1379571"/>
            <a:chExt cx="1651309" cy="1651309"/>
          </a:xfrm>
        </p:grpSpPr>
        <p:sp>
          <p:nvSpPr>
            <p:cNvPr id="25" name="椭圆 24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02B3C5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19" name="文本框 26"/>
            <p:cNvSpPr txBox="1"/>
            <p:nvPr/>
          </p:nvSpPr>
          <p:spPr>
            <a:xfrm>
              <a:off x="591936" y="1562368"/>
              <a:ext cx="867858" cy="12828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  <a:scene3d>
                <a:camera prst="orthographicFront"/>
                <a:lightRig rig="threePt" dir="t"/>
              </a:scene3d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54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ea typeface="SimSun" panose="02010600030101010101" pitchFamily="2" charset="-122"/>
                  <a:cs typeface="Calibri" panose="020F0502020204030204" pitchFamily="34" charset="0"/>
                </a:rPr>
                <a:t>U</a:t>
              </a:r>
            </a:p>
          </p:txBody>
        </p:sp>
      </p:grpSp>
      <p:grpSp>
        <p:nvGrpSpPr>
          <p:cNvPr id="4120" name="组合 27"/>
          <p:cNvGrpSpPr/>
          <p:nvPr/>
        </p:nvGrpSpPr>
        <p:grpSpPr>
          <a:xfrm>
            <a:off x="4361180" y="423545"/>
            <a:ext cx="1343025" cy="1230608"/>
            <a:chOff x="139391" y="1379571"/>
            <a:chExt cx="1651309" cy="1817012"/>
          </a:xfrm>
        </p:grpSpPr>
        <p:sp>
          <p:nvSpPr>
            <p:cNvPr id="29" name="椭圆 28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6A3C7C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23" name="文本框 30"/>
            <p:cNvSpPr txBox="1"/>
            <p:nvPr/>
          </p:nvSpPr>
          <p:spPr>
            <a:xfrm>
              <a:off x="591936" y="1562368"/>
              <a:ext cx="867858" cy="163421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Font typeface="Arial" panose="020B0604020202020204" pitchFamily="34" charset="0"/>
              </a:pPr>
              <a:r>
                <a:rPr lang="en-US" altLang="zh-CN" sz="66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ea typeface="SimSun" panose="02010600030101010101" pitchFamily="2" charset="-122"/>
                  <a:cs typeface="Calibri" panose="020F0502020204030204" pitchFamily="34" charset="0"/>
                </a:rPr>
                <a:t>S</a:t>
              </a:r>
            </a:p>
          </p:txBody>
        </p:sp>
      </p:grpSp>
      <p:sp>
        <p:nvSpPr>
          <p:cNvPr id="4124" name="文本框 31"/>
          <p:cNvSpPr txBox="1"/>
          <p:nvPr/>
        </p:nvSpPr>
        <p:spPr>
          <a:xfrm>
            <a:off x="653415" y="1852930"/>
            <a:ext cx="606044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8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rebuchet MS" panose="020B0603020202020204" charset="0"/>
                <a:ea typeface="SimSun" panose="02010600030101010101" pitchFamily="2" charset="-122"/>
                <a:cs typeface="Trebuchet MS" panose="020B0603020202020204" charset="0"/>
              </a:rPr>
              <a:t>and</a:t>
            </a:r>
          </a:p>
        </p:txBody>
      </p:sp>
      <p:grpSp>
        <p:nvGrpSpPr>
          <p:cNvPr id="2" name="组合 23"/>
          <p:cNvGrpSpPr/>
          <p:nvPr/>
        </p:nvGrpSpPr>
        <p:grpSpPr>
          <a:xfrm>
            <a:off x="5917565" y="373380"/>
            <a:ext cx="1299845" cy="1235231"/>
            <a:chOff x="139391" y="1379571"/>
            <a:chExt cx="1651309" cy="1758184"/>
          </a:xfrm>
        </p:grpSpPr>
        <p:sp>
          <p:nvSpPr>
            <p:cNvPr id="3" name="椭圆 24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" name="椭圆 25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02B3C5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6" name="文本框 26"/>
            <p:cNvSpPr txBox="1"/>
            <p:nvPr/>
          </p:nvSpPr>
          <p:spPr>
            <a:xfrm>
              <a:off x="591936" y="1562368"/>
              <a:ext cx="867858" cy="15753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  <a:scene3d>
                <a:camera prst="orthographicFront"/>
                <a:lightRig rig="threePt" dir="t"/>
              </a:scene3d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66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ea typeface="SimSun" panose="02010600030101010101" pitchFamily="2" charset="-122"/>
                  <a:cs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19" name="组合 15"/>
          <p:cNvGrpSpPr/>
          <p:nvPr/>
        </p:nvGrpSpPr>
        <p:grpSpPr>
          <a:xfrm>
            <a:off x="126365" y="3299460"/>
            <a:ext cx="1133475" cy="1118870"/>
            <a:chOff x="139391" y="1379571"/>
            <a:chExt cx="1651309" cy="1651309"/>
          </a:xfrm>
        </p:grpSpPr>
        <p:sp>
          <p:nvSpPr>
            <p:cNvPr id="20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3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92D050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24" name="组合 15"/>
          <p:cNvGrpSpPr/>
          <p:nvPr/>
        </p:nvGrpSpPr>
        <p:grpSpPr>
          <a:xfrm>
            <a:off x="1326515" y="3253105"/>
            <a:ext cx="1133475" cy="1118870"/>
            <a:chOff x="139391" y="1379571"/>
            <a:chExt cx="1651309" cy="1651309"/>
          </a:xfrm>
        </p:grpSpPr>
        <p:sp>
          <p:nvSpPr>
            <p:cNvPr id="27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8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8C0581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31" name="组合 15"/>
          <p:cNvGrpSpPr/>
          <p:nvPr/>
        </p:nvGrpSpPr>
        <p:grpSpPr>
          <a:xfrm>
            <a:off x="2615565" y="3299460"/>
            <a:ext cx="1133475" cy="1118870"/>
            <a:chOff x="139391" y="1379571"/>
            <a:chExt cx="1651309" cy="1651309"/>
          </a:xfrm>
        </p:grpSpPr>
        <p:sp>
          <p:nvSpPr>
            <p:cNvPr id="32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3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242301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34" name="组合 15"/>
          <p:cNvGrpSpPr/>
          <p:nvPr/>
        </p:nvGrpSpPr>
        <p:grpSpPr>
          <a:xfrm>
            <a:off x="3830955" y="3299460"/>
            <a:ext cx="1133475" cy="1118870"/>
            <a:chOff x="139391" y="1379571"/>
            <a:chExt cx="1651309" cy="1651309"/>
          </a:xfrm>
        </p:grpSpPr>
        <p:sp>
          <p:nvSpPr>
            <p:cNvPr id="35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6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BE1414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37" name="组合 15"/>
          <p:cNvGrpSpPr/>
          <p:nvPr/>
        </p:nvGrpSpPr>
        <p:grpSpPr>
          <a:xfrm>
            <a:off x="5140325" y="3333115"/>
            <a:ext cx="1133475" cy="1118870"/>
            <a:chOff x="139391" y="1379571"/>
            <a:chExt cx="1651309" cy="1651309"/>
          </a:xfrm>
        </p:grpSpPr>
        <p:sp>
          <p:nvSpPr>
            <p:cNvPr id="38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9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2F0AD0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40" name="组合 15"/>
          <p:cNvGrpSpPr/>
          <p:nvPr/>
        </p:nvGrpSpPr>
        <p:grpSpPr>
          <a:xfrm>
            <a:off x="6372860" y="3299460"/>
            <a:ext cx="1133475" cy="1118870"/>
            <a:chOff x="139391" y="1379571"/>
            <a:chExt cx="1651309" cy="1651309"/>
          </a:xfrm>
        </p:grpSpPr>
        <p:sp>
          <p:nvSpPr>
            <p:cNvPr id="41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2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BF948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1200" cap="none" spc="0" normalizeH="0" baseline="0" noProof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Calibri" panose="020F0502020204030204" pitchFamily="34" charset="0"/>
                </a:rPr>
                <a:t>T</a:t>
              </a:r>
            </a:p>
          </p:txBody>
        </p:sp>
      </p:grpSp>
      <p:pic>
        <p:nvPicPr>
          <p:cNvPr id="43" name="Content Placeholder 4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875" y="4851400"/>
            <a:ext cx="1954530" cy="1584960"/>
          </a:xfrm>
          <a:prstGeom prst="rect">
            <a:avLst/>
          </a:prstGeom>
        </p:spPr>
      </p:pic>
      <p:sp>
        <p:nvSpPr>
          <p:cNvPr id="45" name="Rectangle 4"/>
          <p:cNvSpPr/>
          <p:nvPr/>
        </p:nvSpPr>
        <p:spPr>
          <a:xfrm>
            <a:off x="2616200" y="5642610"/>
            <a:ext cx="33013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EnglishTutorHub</a:t>
            </a:r>
          </a:p>
        </p:txBody>
      </p:sp>
      <p:sp>
        <p:nvSpPr>
          <p:cNvPr id="52" name="Rectangle 4"/>
          <p:cNvSpPr/>
          <p:nvPr/>
        </p:nvSpPr>
        <p:spPr>
          <a:xfrm>
            <a:off x="3102875" y="4589790"/>
            <a:ext cx="246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Part </a:t>
            </a:r>
            <a:r>
              <a:rPr lang="en-US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Exercises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>
        <p:cover dir="d"/>
      </p:transition>
    </mc:Fallback>
  </mc:AlternateContent>
  <p:timing>
    <p:tnLst>
      <p:par>
        <p:cTn id="1" dur="indefinite" restart="never" nodeType="tmRoot"/>
      </p:par>
    </p:tnLst>
    <p:bldLst>
      <p:bldP spid="41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464024"/>
            <a:ext cx="10515600" cy="15799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/>
              <a:t>Directions</a:t>
            </a:r>
            <a:r>
              <a:rPr lang="en-US" dirty="0"/>
              <a:t>: Fill in a positive and negative effect for each cause:</a:t>
            </a:r>
            <a:r>
              <a:rPr lang="en-PH" dirty="0"/>
              <a:t/>
            </a:r>
            <a:br>
              <a:rPr lang="en-PH" dirty="0"/>
            </a:br>
            <a:r>
              <a:rPr lang="en-US" b="1" dirty="0"/>
              <a:t>Answers (The answers may vary</a:t>
            </a:r>
            <a:r>
              <a:rPr lang="en-US" b="1" dirty="0" smtClean="0"/>
              <a:t>)!</a:t>
            </a:r>
            <a:r>
              <a:rPr lang="en-PH" dirty="0"/>
              <a:t/>
            </a:r>
            <a:br>
              <a:rPr lang="en-PH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238518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Marcus and Pat did not have a lot of shopping money</a:t>
            </a:r>
            <a:endParaRPr lang="en-PH" sz="3600" dirty="0"/>
          </a:p>
          <a:p>
            <a:pPr marL="0" indent="0">
              <a:buNone/>
            </a:pPr>
            <a:r>
              <a:rPr lang="en-US" sz="3600" dirty="0" smtClean="0"/>
              <a:t>Answer :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b="1" dirty="0">
                <a:solidFill>
                  <a:srgbClr val="FFC000"/>
                </a:solidFill>
              </a:rPr>
              <a:t>Positive</a:t>
            </a:r>
            <a:r>
              <a:rPr lang="en-US" sz="3600" b="1" dirty="0"/>
              <a:t> </a:t>
            </a:r>
            <a:r>
              <a:rPr lang="en-US" sz="3600" dirty="0"/>
              <a:t>- They did not overspend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             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FF0000"/>
                </a:solidFill>
              </a:rPr>
              <a:t>Negative</a:t>
            </a:r>
            <a:r>
              <a:rPr lang="en-US" sz="3600" b="1" dirty="0"/>
              <a:t> </a:t>
            </a:r>
            <a:r>
              <a:rPr lang="en-US" sz="3600" dirty="0"/>
              <a:t>- They were not able to buy a lot of gifts.</a:t>
            </a:r>
            <a:endParaRPr lang="en-PH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31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609" y="474495"/>
            <a:ext cx="10515600" cy="6199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3600" b="1" dirty="0"/>
              <a:t>2</a:t>
            </a:r>
            <a:r>
              <a:rPr lang="en-PH" sz="3600" dirty="0"/>
              <a:t>. In three weeks, the winter holiday break will </a:t>
            </a:r>
            <a:r>
              <a:rPr lang="en-PH" sz="3600" dirty="0" smtClean="0"/>
              <a:t>begin</a:t>
            </a:r>
          </a:p>
          <a:p>
            <a:pPr marL="0" indent="0">
              <a:buNone/>
            </a:pPr>
            <a:r>
              <a:rPr lang="en-PH" sz="3600" dirty="0" smtClean="0"/>
              <a:t>Answer : </a:t>
            </a:r>
          </a:p>
          <a:p>
            <a:pPr marL="0" indent="0">
              <a:buNone/>
            </a:pPr>
            <a:r>
              <a:rPr lang="en-PH" sz="3600" b="1" dirty="0"/>
              <a:t>               </a:t>
            </a:r>
            <a:r>
              <a:rPr lang="en-PH" sz="3600" b="1" dirty="0" smtClean="0"/>
              <a:t> </a:t>
            </a:r>
            <a:r>
              <a:rPr lang="en-US" sz="3600" b="1" dirty="0">
                <a:solidFill>
                  <a:srgbClr val="FFBF53"/>
                </a:solidFill>
              </a:rPr>
              <a:t>Positive</a:t>
            </a:r>
            <a:r>
              <a:rPr lang="en-US" sz="3600" b="1" dirty="0"/>
              <a:t> - </a:t>
            </a:r>
            <a:r>
              <a:rPr lang="en-US" sz="3600" dirty="0"/>
              <a:t>We will have a nice break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             Negative </a:t>
            </a:r>
            <a:r>
              <a:rPr lang="en-US" sz="3600" b="1" dirty="0"/>
              <a:t>- </a:t>
            </a:r>
            <a:r>
              <a:rPr lang="en-US" sz="3600" dirty="0"/>
              <a:t>We will not be learning at school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3. Many department stores are having special sales</a:t>
            </a:r>
            <a:endParaRPr lang="en-PH" sz="3600" dirty="0"/>
          </a:p>
          <a:p>
            <a:pPr marL="0" indent="0">
              <a:buNone/>
            </a:pPr>
            <a:r>
              <a:rPr lang="en-PH" sz="3600" dirty="0" smtClean="0"/>
              <a:t>Answer : </a:t>
            </a:r>
          </a:p>
          <a:p>
            <a:pPr marL="0" indent="0">
              <a:buNone/>
            </a:pPr>
            <a:r>
              <a:rPr lang="en-US" sz="3600" dirty="0" smtClean="0"/>
              <a:t>                </a:t>
            </a:r>
            <a:r>
              <a:rPr lang="en-US" sz="3600" b="1" dirty="0" smtClean="0">
                <a:solidFill>
                  <a:srgbClr val="FFC000"/>
                </a:solidFill>
              </a:rPr>
              <a:t>Positive</a:t>
            </a:r>
            <a:r>
              <a:rPr lang="en-US" sz="3600" b="1" dirty="0" smtClean="0"/>
              <a:t> - </a:t>
            </a:r>
            <a:r>
              <a:rPr lang="en-US" sz="3600" dirty="0" smtClean="0"/>
              <a:t>Many buyers can find bargains.</a:t>
            </a:r>
            <a:endParaRPr lang="en-PH" sz="3600" dirty="0" smtClean="0"/>
          </a:p>
          <a:p>
            <a:pPr marL="0" indent="0">
              <a:buNone/>
            </a:pPr>
            <a:r>
              <a:rPr lang="en-US" sz="3600" b="1" dirty="0" smtClean="0"/>
              <a:t>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Negative</a:t>
            </a:r>
            <a:r>
              <a:rPr lang="en-US" sz="3600" b="1" dirty="0" smtClean="0"/>
              <a:t> </a:t>
            </a:r>
            <a:r>
              <a:rPr lang="en-US" sz="3600" b="1" dirty="0"/>
              <a:t>- </a:t>
            </a:r>
            <a:r>
              <a:rPr lang="en-US" sz="3600" dirty="0"/>
              <a:t>Stores will be very crowded.</a:t>
            </a:r>
            <a:endParaRPr lang="en-PH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PH" sz="3600" dirty="0"/>
          </a:p>
          <a:p>
            <a:pPr marL="0" indent="0">
              <a:buNone/>
            </a:pPr>
            <a:endParaRPr lang="en-PH" sz="3600" b="1" dirty="0"/>
          </a:p>
        </p:txBody>
      </p:sp>
    </p:spTree>
    <p:extLst>
      <p:ext uri="{BB962C8B-B14F-4D97-AF65-F5344CB8AC3E}">
        <p14:creationId xmlns:p14="http://schemas.microsoft.com/office/powerpoint/2010/main" val="30905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370" y="160598"/>
            <a:ext cx="10515600" cy="6240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4. The snow began falling earlier this year than last </a:t>
            </a:r>
            <a:r>
              <a:rPr lang="en-US" sz="3200" dirty="0" smtClean="0"/>
              <a:t>year</a:t>
            </a:r>
          </a:p>
          <a:p>
            <a:pPr marL="0" indent="0">
              <a:buNone/>
            </a:pPr>
            <a:r>
              <a:rPr lang="en-US" sz="3200" b="1" dirty="0" smtClean="0"/>
              <a:t>Answer :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</a:rPr>
              <a:t>Positive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/>
              <a:t>- We will have a “white” holiday season.</a:t>
            </a:r>
            <a:endParaRPr lang="en-PH" sz="3200" dirty="0"/>
          </a:p>
          <a:p>
            <a:pPr marL="0" indent="0">
              <a:buNone/>
            </a:pPr>
            <a:r>
              <a:rPr lang="en-US" sz="3200" dirty="0" smtClean="0"/>
              <a:t>              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Negative</a:t>
            </a:r>
            <a:r>
              <a:rPr lang="en-US" sz="3200" b="1" dirty="0" smtClean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The weather may poorly affect traffic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5. Some families have large dinners with many people.</a:t>
            </a:r>
            <a:endParaRPr lang="en-PH" sz="3200" dirty="0"/>
          </a:p>
          <a:p>
            <a:pPr marL="0" indent="0">
              <a:buNone/>
            </a:pPr>
            <a:r>
              <a:rPr lang="en-US" sz="3200" b="1" dirty="0"/>
              <a:t>Answer :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</a:t>
            </a:r>
            <a:r>
              <a:rPr lang="en-US" sz="3200" b="1" dirty="0">
                <a:solidFill>
                  <a:srgbClr val="FFC000"/>
                </a:solidFill>
              </a:rPr>
              <a:t>Positive</a:t>
            </a:r>
            <a:r>
              <a:rPr lang="en-US" sz="3200" dirty="0"/>
              <a:t> - People will get to know more family </a:t>
            </a:r>
            <a:r>
              <a:rPr lang="en-US" sz="3200" dirty="0" smtClean="0"/>
              <a:t> 	  	 				members</a:t>
            </a:r>
            <a:r>
              <a:rPr lang="en-US" sz="3200" dirty="0"/>
              <a:t>!</a:t>
            </a:r>
            <a:endParaRPr lang="en-PH" sz="3200" dirty="0"/>
          </a:p>
          <a:p>
            <a:pPr marL="0" indent="0">
              <a:buNone/>
            </a:pPr>
            <a:r>
              <a:rPr lang="en-US" sz="3200" dirty="0" smtClean="0"/>
              <a:t>             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Negative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- People may feel shy when they are around </a:t>
            </a:r>
            <a:r>
              <a:rPr lang="en-US" sz="3200" dirty="0" smtClean="0"/>
              <a:t>    	     people they</a:t>
            </a:r>
            <a:r>
              <a:rPr lang="en-PH" sz="3200" dirty="0" smtClean="0"/>
              <a:t> </a:t>
            </a:r>
            <a:r>
              <a:rPr lang="en-US" sz="3200" dirty="0" smtClean="0"/>
              <a:t>don't </a:t>
            </a:r>
            <a:r>
              <a:rPr lang="en-US" sz="3200" dirty="0"/>
              <a:t>know well.</a:t>
            </a:r>
            <a:endParaRPr lang="en-PH" sz="32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PH" dirty="0"/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438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9482138" y="2987675"/>
            <a:ext cx="1865313" cy="18637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9609138" y="-7937"/>
            <a:ext cx="2582863" cy="2917825"/>
          </a:xfrm>
          <a:custGeom>
            <a:avLst/>
            <a:gdLst>
              <a:gd name="connsiteX0" fmla="*/ 464944 w 2582970"/>
              <a:gd name="connsiteY0" fmla="*/ 0 h 2918147"/>
              <a:gd name="connsiteX1" fmla="*/ 2582970 w 2582970"/>
              <a:gd name="connsiteY1" fmla="*/ 0 h 2918147"/>
              <a:gd name="connsiteX2" fmla="*/ 2582970 w 2582970"/>
              <a:gd name="connsiteY2" fmla="*/ 2698179 h 2918147"/>
              <a:gd name="connsiteX3" fmla="*/ 2566138 w 2582970"/>
              <a:gd name="connsiteY3" fmla="*/ 2708404 h 2918147"/>
              <a:gd name="connsiteX4" fmla="*/ 1737800 w 2582970"/>
              <a:gd name="connsiteY4" fmla="*/ 2918147 h 2918147"/>
              <a:gd name="connsiteX5" fmla="*/ 0 w 2582970"/>
              <a:gd name="connsiteY5" fmla="*/ 1180347 h 2918147"/>
              <a:gd name="connsiteX6" fmla="*/ 396829 w 2582970"/>
              <a:gd name="connsiteY6" fmla="*/ 74945 h 29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970" h="2918147">
                <a:moveTo>
                  <a:pt x="464944" y="0"/>
                </a:moveTo>
                <a:lnTo>
                  <a:pt x="2582970" y="0"/>
                </a:lnTo>
                <a:lnTo>
                  <a:pt x="2582970" y="2698179"/>
                </a:lnTo>
                <a:lnTo>
                  <a:pt x="2566138" y="2708404"/>
                </a:lnTo>
                <a:cubicBezTo>
                  <a:pt x="2319904" y="2842167"/>
                  <a:pt x="2037725" y="2918147"/>
                  <a:pt x="1737800" y="2918147"/>
                </a:cubicBezTo>
                <a:cubicBezTo>
                  <a:pt x="778040" y="2918147"/>
                  <a:pt x="0" y="2140107"/>
                  <a:pt x="0" y="1180347"/>
                </a:cubicBezTo>
                <a:cubicBezTo>
                  <a:pt x="0" y="760452"/>
                  <a:pt x="148922" y="375339"/>
                  <a:pt x="396829" y="74945"/>
                </a:cubicBezTo>
                <a:close/>
              </a:path>
            </a:pathLst>
          </a:cu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069263" y="1676400"/>
            <a:ext cx="1722438" cy="17224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990138" y="5594350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1069638" y="5038725"/>
            <a:ext cx="603250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10621963" y="6037263"/>
            <a:ext cx="1570038" cy="820738"/>
          </a:xfrm>
          <a:custGeom>
            <a:avLst/>
            <a:gdLst>
              <a:gd name="connsiteX0" fmla="*/ 1049802 w 1569631"/>
              <a:gd name="connsiteY0" fmla="*/ 0 h 821301"/>
              <a:gd name="connsiteX1" fmla="*/ 1472572 w 1569631"/>
              <a:gd name="connsiteY1" fmla="*/ 85354 h 821301"/>
              <a:gd name="connsiteX2" fmla="*/ 1569631 w 1569631"/>
              <a:gd name="connsiteY2" fmla="*/ 138036 h 821301"/>
              <a:gd name="connsiteX3" fmla="*/ 1569631 w 1569631"/>
              <a:gd name="connsiteY3" fmla="*/ 821301 h 821301"/>
              <a:gd name="connsiteX4" fmla="*/ 0 w 1569631"/>
              <a:gd name="connsiteY4" fmla="*/ 821301 h 821301"/>
              <a:gd name="connsiteX5" fmla="*/ 49028 w 1569631"/>
              <a:gd name="connsiteY5" fmla="*/ 663358 h 821301"/>
              <a:gd name="connsiteX6" fmla="*/ 1049802 w 1569631"/>
              <a:gd name="connsiteY6" fmla="*/ 0 h 82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631" h="821301">
                <a:moveTo>
                  <a:pt x="1049802" y="0"/>
                </a:moveTo>
                <a:cubicBezTo>
                  <a:pt x="1199765" y="0"/>
                  <a:pt x="1342629" y="30393"/>
                  <a:pt x="1472572" y="85354"/>
                </a:cubicBezTo>
                <a:lnTo>
                  <a:pt x="1569631" y="138036"/>
                </a:lnTo>
                <a:lnTo>
                  <a:pt x="1569631" y="821301"/>
                </a:lnTo>
                <a:lnTo>
                  <a:pt x="0" y="821301"/>
                </a:lnTo>
                <a:lnTo>
                  <a:pt x="49028" y="663358"/>
                </a:lnTo>
                <a:cubicBezTo>
                  <a:pt x="213912" y="273531"/>
                  <a:pt x="599914" y="0"/>
                  <a:pt x="1049802" y="0"/>
                </a:cubicBezTo>
                <a:close/>
              </a:path>
            </a:pathLst>
          </a:cu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931275" y="255588"/>
            <a:ext cx="1033463" cy="10350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1545888" y="3175000"/>
            <a:ext cx="482600" cy="4841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58350" y="5138738"/>
            <a:ext cx="322263" cy="32067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707313" y="4065588"/>
            <a:ext cx="785813" cy="785813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091613" y="4211638"/>
            <a:ext cx="398463" cy="398463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33820" name="文本框 31"/>
          <p:cNvSpPr txBox="1"/>
          <p:nvPr/>
        </p:nvSpPr>
        <p:spPr>
          <a:xfrm>
            <a:off x="1318895" y="2332355"/>
            <a:ext cx="601345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8000" dirty="0">
                <a:solidFill>
                  <a:srgbClr val="02B3C5"/>
                </a:solidFill>
                <a:latin typeface="GungsuhChe" panose="02030609000101010101" charset="-127"/>
                <a:ea typeface="GungsuhChe" panose="02030609000101010101" charset="-127"/>
                <a:cs typeface="Calibri" panose="020F0502020204030204" pitchFamily="34" charset="0"/>
              </a:rPr>
              <a:t>THANK YOU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856615" y="708025"/>
            <a:ext cx="4974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619443" y="1168400"/>
            <a:ext cx="521144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495" y="4631055"/>
            <a:ext cx="1858645" cy="1804670"/>
          </a:xfrm>
          <a:prstGeom prst="rect">
            <a:avLst/>
          </a:prstGeom>
        </p:spPr>
      </p:pic>
      <p:sp>
        <p:nvSpPr>
          <p:cNvPr id="19" name="Text Box 18"/>
          <p:cNvSpPr txBox="1"/>
          <p:nvPr/>
        </p:nvSpPr>
        <p:spPr>
          <a:xfrm>
            <a:off x="2400935" y="5975350"/>
            <a:ext cx="26308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EnglishTutorHub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190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GungsuhChe</vt:lpstr>
      <vt:lpstr>宋体</vt:lpstr>
      <vt:lpstr>宋体</vt:lpstr>
      <vt:lpstr>Arial</vt:lpstr>
      <vt:lpstr>Calibri</vt:lpstr>
      <vt:lpstr>Calibri Light</vt:lpstr>
      <vt:lpstr>Trebuchet MS</vt:lpstr>
      <vt:lpstr>Office Theme</vt:lpstr>
      <vt:lpstr>PowerPoint Presentation</vt:lpstr>
      <vt:lpstr> Directions: Fill in a positive and negative effect for each cause: Answers (The answers may vary)!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Florie Mae</cp:lastModifiedBy>
  <cp:revision>66</cp:revision>
  <dcterms:created xsi:type="dcterms:W3CDTF">2015-07-04T02:09:00Z</dcterms:created>
  <dcterms:modified xsi:type="dcterms:W3CDTF">2020-10-14T04:31:15Z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