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FC4E1-EA1C-4EC1-A7DB-4C2931A2C3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D5280C-4FEC-42AE-9C64-1E4DC2F436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18BD8-D186-47C6-8944-CB7A12C0C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6FD2-B956-48F7-80CF-B2FA7ACCDA83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30FD8-15A6-41BD-AAC5-609A68B7D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5ADE0-6833-4E40-82D7-BE4DF39DF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09C6D-E1BC-4BFF-808C-3C8E8A5FF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48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3E6BE-AD96-46B7-8AD7-70771B4CC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8B8DF7-E3AC-413B-A534-EE7FB97F7A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4F1766-B113-408A-BB66-EF2CE5A68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6FD2-B956-48F7-80CF-B2FA7ACCDA83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B74DA4-C122-4825-832F-3CF5DBE0B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9D9DD1-B944-4880-9330-589B9C44E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09C6D-E1BC-4BFF-808C-3C8E8A5FF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38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98CADB-010D-4F1F-BAE7-8A282565BA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3CDD8F-6BD8-4262-AF36-3D1C03B231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63086-9FF2-4C1D-88E4-D0311DF9B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6FD2-B956-48F7-80CF-B2FA7ACCDA83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8CA37-7AE4-4CA6-A502-CBC94508F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964F7-7838-4D9A-98F3-36DECBB8D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09C6D-E1BC-4BFF-808C-3C8E8A5FF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10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931FE-C82F-481D-9AFB-50D347E51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93CFE-DF9B-42FD-992A-DFBAE0062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ED843-A831-4698-A363-C717033B6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6FD2-B956-48F7-80CF-B2FA7ACCDA83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ED0F53-734F-4A6E-B2FD-8A5F21ADD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A72DC-C222-49BA-95A6-54011782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09C6D-E1BC-4BFF-808C-3C8E8A5FF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905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74B6A-9FBB-4983-B7BB-EF609E5B2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FF8E62-7571-4224-837E-ED83F58281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C7212B-4756-4B69-8439-0123C09BC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6FD2-B956-48F7-80CF-B2FA7ACCDA83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B62FE-9A4E-4FAD-AC57-1B81A0269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76572-363A-4F2D-823D-4AF283E75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09C6D-E1BC-4BFF-808C-3C8E8A5FF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390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F3496-F9C0-49C5-9868-84EE59ACF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3A7D3-71B0-475D-B9F3-524BF8EC4A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107BE7-53EA-44A4-B237-0B26154B19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DF68E-9E72-4348-90B3-7CFEC2F3A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6FD2-B956-48F7-80CF-B2FA7ACCDA83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05BC56-5B30-4ADA-AC56-89E84FC24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92275D-142B-4BA2-AEFC-F098BCAB2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09C6D-E1BC-4BFF-808C-3C8E8A5FF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7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0E26D-FAED-472C-9981-11DC01A42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FDDCA-BA09-49A7-81E6-BA118FEC59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624AA6-97DC-49B3-A89F-2B84312E8B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2A7DAF-A129-44D5-B50A-8A8C33EA39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7298CB-BA4D-4487-80B8-459FA8E985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AF95E4-7845-4785-B1F9-665116B51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6FD2-B956-48F7-80CF-B2FA7ACCDA83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96E0BE-C344-411E-B4C4-639014381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CCCAD3-5C8D-4A37-B016-3C3C174C5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09C6D-E1BC-4BFF-808C-3C8E8A5FF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541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D6A44-93C7-4A9D-A46B-00D653BE9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562A10-9367-4703-98D1-6B9671CD1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6FD2-B956-48F7-80CF-B2FA7ACCDA83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F0B266-82E9-4075-A1CF-D0263A860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3FC133-D047-4B67-8021-356F54F44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09C6D-E1BC-4BFF-808C-3C8E8A5FF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783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A7F9E0-2B59-418D-A7D0-8B0BC99C2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6FD2-B956-48F7-80CF-B2FA7ACCDA83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362E85-A2BE-4666-8DC7-0B57A6BEA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2CEFA4-C668-4C0A-8151-C9312A4B4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09C6D-E1BC-4BFF-808C-3C8E8A5FF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59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BE6D7-F279-4588-A042-D5E3DE379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E05F6-A818-4188-A744-6782F3B5D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FE5392-8F21-4228-A4ED-45AC52AAD4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63BD46-D11C-40A0-B631-D746E4E95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6FD2-B956-48F7-80CF-B2FA7ACCDA83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5069B2-DB03-43DD-A85D-0E0F6DC84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471C2B-BF7C-41F1-BCF6-E73A371AF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09C6D-E1BC-4BFF-808C-3C8E8A5FF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00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D411E-CBDF-4D8F-880D-1507757A1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C4F2F4-C5AB-4E0F-9C5B-4B260BE3E2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2D2D76-6F50-436F-A4B6-EA89392921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F15CF9-BC56-4DD6-B714-B5D3E6ADA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6FD2-B956-48F7-80CF-B2FA7ACCDA83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75A0B8-F151-4D1B-BD0A-A175B4ECE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24B017-ECB4-4F1E-922E-11EE630D6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09C6D-E1BC-4BFF-808C-3C8E8A5FF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108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80FDFF-A047-4F87-8D06-D7B8025F4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F93A6C-23B9-4C38-B352-DCD32A3A67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6A926-7932-4979-ADD5-04C1FBF498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C6FD2-B956-48F7-80CF-B2FA7ACCDA83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7D0493-D917-489B-BCCD-090B705A07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433AA-4ED6-4B2A-98A3-89C1F02CC3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09C6D-E1BC-4BFF-808C-3C8E8A5FF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288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14B3C14-362E-4616-B64A-E3AF5F374D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7733" y="4663608"/>
            <a:ext cx="1658256" cy="157900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2C33BF7-8159-4B5E-B529-C20BAC3DE38A}"/>
              </a:ext>
            </a:extLst>
          </p:cNvPr>
          <p:cNvSpPr txBox="1"/>
          <p:nvPr/>
        </p:nvSpPr>
        <p:spPr>
          <a:xfrm>
            <a:off x="916813" y="2398579"/>
            <a:ext cx="8138606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050505"/>
                </a:solidFill>
                <a:effectLst/>
                <a:latin typeface="Segoe UI Historic" panose="020B0502040204020203" pitchFamily="34" charset="0"/>
                <a:ea typeface="Calibri" panose="020F0502020204030204" pitchFamily="34" charset="0"/>
              </a:rPr>
              <a:t>People that help around us </a:t>
            </a:r>
            <a:r>
              <a:rPr lang="en-US" sz="4800" dirty="0">
                <a:solidFill>
                  <a:srgbClr val="050505"/>
                </a:solidFill>
                <a:effectLst/>
                <a:latin typeface="Segoe UI Historic" panose="020B0502040204020203" pitchFamily="34" charset="0"/>
                <a:ea typeface="Calibri" panose="020F0502020204030204" pitchFamily="34" charset="0"/>
              </a:rPr>
              <a:t>| </a:t>
            </a:r>
            <a:r>
              <a:rPr lang="en-US" sz="4400" b="1" dirty="0">
                <a:solidFill>
                  <a:srgbClr val="050505"/>
                </a:solidFill>
                <a:effectLst/>
                <a:latin typeface="Segoe UI Historic" panose="020B0502040204020203" pitchFamily="34" charset="0"/>
                <a:ea typeface="Calibri" panose="020F0502020204030204" pitchFamily="34" charset="0"/>
              </a:rPr>
              <a:t>Jobs and occupations </a:t>
            </a:r>
            <a:r>
              <a:rPr lang="en-US" sz="4400" b="1" dirty="0">
                <a:solidFill>
                  <a:srgbClr val="050505"/>
                </a:solidFill>
                <a:latin typeface="Segoe UI Historic" panose="020B0502040204020203" pitchFamily="34" charset="0"/>
                <a:ea typeface="Calibri" panose="020F0502020204030204" pitchFamily="34" charset="0"/>
              </a:rPr>
              <a:t>| Quiz 2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214015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D7857B6-4A8C-46DB-9FDD-409FE2DB6AA9}"/>
              </a:ext>
            </a:extLst>
          </p:cNvPr>
          <p:cNvSpPr txBox="1"/>
          <p:nvPr/>
        </p:nvSpPr>
        <p:spPr>
          <a:xfrm>
            <a:off x="3588798" y="450088"/>
            <a:ext cx="474733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70C0"/>
                </a:solidFill>
                <a:effectLst>
                  <a:outerShdw blurRad="12700" dist="38100" dir="2700000" algn="tl">
                    <a:schemeClr val="accent5">
                      <a:lumMod val="60000"/>
                      <a:lumOff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People that help around us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80CC30-191F-4E54-A362-178ABD315A0D}"/>
              </a:ext>
            </a:extLst>
          </p:cNvPr>
          <p:cNvSpPr txBox="1"/>
          <p:nvPr/>
        </p:nvSpPr>
        <p:spPr>
          <a:xfrm>
            <a:off x="5106880" y="1034863"/>
            <a:ext cx="1444841" cy="595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Guess..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A7420A-77BD-4633-91C6-015290D75BC2}"/>
              </a:ext>
            </a:extLst>
          </p:cNvPr>
          <p:cNvSpPr txBox="1"/>
          <p:nvPr/>
        </p:nvSpPr>
        <p:spPr>
          <a:xfrm>
            <a:off x="810087" y="438931"/>
            <a:ext cx="1444841" cy="595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ln>
                  <a:noFill/>
                </a:ln>
                <a:solidFill>
                  <a:srgbClr val="0070C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Quiz 2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E5139E-A293-4D9E-88FC-92B305591ADB}"/>
              </a:ext>
            </a:extLst>
          </p:cNvPr>
          <p:cNvSpPr txBox="1"/>
          <p:nvPr/>
        </p:nvSpPr>
        <p:spPr>
          <a:xfrm>
            <a:off x="810087" y="1838227"/>
            <a:ext cx="638970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We live with the help of people around us.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E27FE0-9315-4E37-A123-9A3C68D96E47}"/>
              </a:ext>
            </a:extLst>
          </p:cNvPr>
          <p:cNvSpPr txBox="1"/>
          <p:nvPr/>
        </p:nvSpPr>
        <p:spPr>
          <a:xfrm>
            <a:off x="7022238" y="1850968"/>
            <a:ext cx="445437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Can you guess who they are?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3751590-A00A-4140-8AC7-46E09BCD7D38}"/>
              </a:ext>
            </a:extLst>
          </p:cNvPr>
          <p:cNvSpPr txBox="1"/>
          <p:nvPr/>
        </p:nvSpPr>
        <p:spPr>
          <a:xfrm>
            <a:off x="810087" y="2361447"/>
            <a:ext cx="60945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Fill in the missing letters in the boxes.</a:t>
            </a:r>
            <a:endParaRPr lang="en-US" sz="28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67CD151-7803-47E8-A3E4-0C1434C65731}"/>
              </a:ext>
            </a:extLst>
          </p:cNvPr>
          <p:cNvSpPr txBox="1"/>
          <p:nvPr/>
        </p:nvSpPr>
        <p:spPr>
          <a:xfrm>
            <a:off x="810087" y="3105877"/>
            <a:ext cx="6094520" cy="53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1. He catches fish and other animals.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8B7D71F6-4339-4175-90C6-73CAB49492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168202"/>
              </p:ext>
            </p:extLst>
          </p:nvPr>
        </p:nvGraphicFramePr>
        <p:xfrm>
          <a:off x="1433603" y="3808520"/>
          <a:ext cx="5588635" cy="5128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0395">
                  <a:extLst>
                    <a:ext uri="{9D8B030D-6E8A-4147-A177-3AD203B41FA5}">
                      <a16:colId xmlns:a16="http://schemas.microsoft.com/office/drawing/2014/main" val="50306110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1290519674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1500919990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4031884501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3637503048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214345053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796117751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504675165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3587607690"/>
                    </a:ext>
                  </a:extLst>
                </a:gridCol>
              </a:tblGrid>
              <a:tr h="5128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</a:rPr>
                        <a:t>I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</a:rPr>
                        <a:t>H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</a:rPr>
                        <a:t>E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</a:rPr>
                        <a:t>N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441858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71C66D12-604B-4E37-A399-518E6B98D4A4}"/>
              </a:ext>
            </a:extLst>
          </p:cNvPr>
          <p:cNvSpPr txBox="1"/>
          <p:nvPr/>
        </p:nvSpPr>
        <p:spPr>
          <a:xfrm>
            <a:off x="818966" y="4877988"/>
            <a:ext cx="3557725" cy="53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2. He catches thieves.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FF1CAD0C-0FF7-4F8A-BD8C-B3DB82C994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20530"/>
              </p:ext>
            </p:extLst>
          </p:nvPr>
        </p:nvGraphicFramePr>
        <p:xfrm>
          <a:off x="1433603" y="5701093"/>
          <a:ext cx="5263604" cy="532903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200660">
                  <a:extLst>
                    <a:ext uri="{9D8B030D-6E8A-4147-A177-3AD203B41FA5}">
                      <a16:colId xmlns:a16="http://schemas.microsoft.com/office/drawing/2014/main" val="3289191066"/>
                    </a:ext>
                  </a:extLst>
                </a:gridCol>
                <a:gridCol w="632868">
                  <a:extLst>
                    <a:ext uri="{9D8B030D-6E8A-4147-A177-3AD203B41FA5}">
                      <a16:colId xmlns:a16="http://schemas.microsoft.com/office/drawing/2014/main" val="936846297"/>
                    </a:ext>
                  </a:extLst>
                </a:gridCol>
                <a:gridCol w="632868">
                  <a:extLst>
                    <a:ext uri="{9D8B030D-6E8A-4147-A177-3AD203B41FA5}">
                      <a16:colId xmlns:a16="http://schemas.microsoft.com/office/drawing/2014/main" val="2873278711"/>
                    </a:ext>
                  </a:extLst>
                </a:gridCol>
                <a:gridCol w="632868">
                  <a:extLst>
                    <a:ext uri="{9D8B030D-6E8A-4147-A177-3AD203B41FA5}">
                      <a16:colId xmlns:a16="http://schemas.microsoft.com/office/drawing/2014/main" val="3868212319"/>
                    </a:ext>
                  </a:extLst>
                </a:gridCol>
                <a:gridCol w="632868">
                  <a:extLst>
                    <a:ext uri="{9D8B030D-6E8A-4147-A177-3AD203B41FA5}">
                      <a16:colId xmlns:a16="http://schemas.microsoft.com/office/drawing/2014/main" val="171117188"/>
                    </a:ext>
                  </a:extLst>
                </a:gridCol>
                <a:gridCol w="632868">
                  <a:extLst>
                    <a:ext uri="{9D8B030D-6E8A-4147-A177-3AD203B41FA5}">
                      <a16:colId xmlns:a16="http://schemas.microsoft.com/office/drawing/2014/main" val="1901111237"/>
                    </a:ext>
                  </a:extLst>
                </a:gridCol>
                <a:gridCol w="632868">
                  <a:extLst>
                    <a:ext uri="{9D8B030D-6E8A-4147-A177-3AD203B41FA5}">
                      <a16:colId xmlns:a16="http://schemas.microsoft.com/office/drawing/2014/main" val="1830589340"/>
                    </a:ext>
                  </a:extLst>
                </a:gridCol>
                <a:gridCol w="632868">
                  <a:extLst>
                    <a:ext uri="{9D8B030D-6E8A-4147-A177-3AD203B41FA5}">
                      <a16:colId xmlns:a16="http://schemas.microsoft.com/office/drawing/2014/main" val="3867729107"/>
                    </a:ext>
                  </a:extLst>
                </a:gridCol>
                <a:gridCol w="632868">
                  <a:extLst>
                    <a:ext uri="{9D8B030D-6E8A-4147-A177-3AD203B41FA5}">
                      <a16:colId xmlns:a16="http://schemas.microsoft.com/office/drawing/2014/main" val="1942757197"/>
                    </a:ext>
                  </a:extLst>
                </a:gridCol>
              </a:tblGrid>
              <a:tr h="5329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O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C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N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5367741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97133333-D54E-451E-8763-1CDA46280A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174921"/>
              </p:ext>
            </p:extLst>
          </p:nvPr>
        </p:nvGraphicFramePr>
        <p:xfrm>
          <a:off x="1433602" y="3789004"/>
          <a:ext cx="5588635" cy="5299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0395">
                  <a:extLst>
                    <a:ext uri="{9D8B030D-6E8A-4147-A177-3AD203B41FA5}">
                      <a16:colId xmlns:a16="http://schemas.microsoft.com/office/drawing/2014/main" val="804411069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543899696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2356635497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3701657295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337783471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1061869874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3437775125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2519690290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1627116894"/>
                    </a:ext>
                  </a:extLst>
                </a:gridCol>
              </a:tblGrid>
              <a:tr h="5299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r>
                        <a:rPr lang="en-US" sz="3200" dirty="0">
                          <a:solidFill>
                            <a:srgbClr val="C00000"/>
                          </a:solidFill>
                          <a:effectLst/>
                        </a:rPr>
                        <a:t>F</a:t>
                      </a:r>
                      <a:endParaRPr lang="en-US" sz="3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</a:rPr>
                        <a:t>I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en-US" sz="3200" dirty="0">
                          <a:solidFill>
                            <a:srgbClr val="C00000"/>
                          </a:solidFill>
                          <a:effectLst/>
                        </a:rPr>
                        <a:t>S</a:t>
                      </a:r>
                      <a:endParaRPr lang="en-US" sz="3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</a:rPr>
                        <a:t>H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</a:rPr>
                        <a:t>E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C00000"/>
                          </a:solidFill>
                          <a:effectLst/>
                        </a:rPr>
                        <a:t>R </a:t>
                      </a:r>
                      <a:endParaRPr lang="en-US" sz="3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C00000"/>
                          </a:solidFill>
                          <a:effectLst/>
                        </a:rPr>
                        <a:t> M</a:t>
                      </a:r>
                      <a:endParaRPr lang="en-US" sz="3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C00000"/>
                          </a:solidFill>
                          <a:effectLst/>
                        </a:rPr>
                        <a:t> A</a:t>
                      </a:r>
                      <a:endParaRPr lang="en-US" sz="3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</a:rPr>
                        <a:t>N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132958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0A23441C-83E1-4829-AE98-15CF5FDDFB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848206"/>
              </p:ext>
            </p:extLst>
          </p:nvPr>
        </p:nvGraphicFramePr>
        <p:xfrm>
          <a:off x="1433602" y="5698758"/>
          <a:ext cx="5695165" cy="532903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632221">
                  <a:extLst>
                    <a:ext uri="{9D8B030D-6E8A-4147-A177-3AD203B41FA5}">
                      <a16:colId xmlns:a16="http://schemas.microsoft.com/office/drawing/2014/main" val="3289191066"/>
                    </a:ext>
                  </a:extLst>
                </a:gridCol>
                <a:gridCol w="632868">
                  <a:extLst>
                    <a:ext uri="{9D8B030D-6E8A-4147-A177-3AD203B41FA5}">
                      <a16:colId xmlns:a16="http://schemas.microsoft.com/office/drawing/2014/main" val="936846297"/>
                    </a:ext>
                  </a:extLst>
                </a:gridCol>
                <a:gridCol w="632868">
                  <a:extLst>
                    <a:ext uri="{9D8B030D-6E8A-4147-A177-3AD203B41FA5}">
                      <a16:colId xmlns:a16="http://schemas.microsoft.com/office/drawing/2014/main" val="2873278711"/>
                    </a:ext>
                  </a:extLst>
                </a:gridCol>
                <a:gridCol w="632868">
                  <a:extLst>
                    <a:ext uri="{9D8B030D-6E8A-4147-A177-3AD203B41FA5}">
                      <a16:colId xmlns:a16="http://schemas.microsoft.com/office/drawing/2014/main" val="3868212319"/>
                    </a:ext>
                  </a:extLst>
                </a:gridCol>
                <a:gridCol w="632868">
                  <a:extLst>
                    <a:ext uri="{9D8B030D-6E8A-4147-A177-3AD203B41FA5}">
                      <a16:colId xmlns:a16="http://schemas.microsoft.com/office/drawing/2014/main" val="171117188"/>
                    </a:ext>
                  </a:extLst>
                </a:gridCol>
                <a:gridCol w="632868">
                  <a:extLst>
                    <a:ext uri="{9D8B030D-6E8A-4147-A177-3AD203B41FA5}">
                      <a16:colId xmlns:a16="http://schemas.microsoft.com/office/drawing/2014/main" val="1901111237"/>
                    </a:ext>
                  </a:extLst>
                </a:gridCol>
                <a:gridCol w="632868">
                  <a:extLst>
                    <a:ext uri="{9D8B030D-6E8A-4147-A177-3AD203B41FA5}">
                      <a16:colId xmlns:a16="http://schemas.microsoft.com/office/drawing/2014/main" val="1830589340"/>
                    </a:ext>
                  </a:extLst>
                </a:gridCol>
                <a:gridCol w="632868">
                  <a:extLst>
                    <a:ext uri="{9D8B030D-6E8A-4147-A177-3AD203B41FA5}">
                      <a16:colId xmlns:a16="http://schemas.microsoft.com/office/drawing/2014/main" val="3867729107"/>
                    </a:ext>
                  </a:extLst>
                </a:gridCol>
                <a:gridCol w="632868">
                  <a:extLst>
                    <a:ext uri="{9D8B030D-6E8A-4147-A177-3AD203B41FA5}">
                      <a16:colId xmlns:a16="http://schemas.microsoft.com/office/drawing/2014/main" val="1942757197"/>
                    </a:ext>
                  </a:extLst>
                </a:gridCol>
              </a:tblGrid>
              <a:tr h="5329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O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C00000"/>
                          </a:solidFill>
                          <a:effectLst/>
                        </a:rPr>
                        <a:t>L </a:t>
                      </a:r>
                      <a:endParaRPr lang="en-US" sz="3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C00000"/>
                          </a:solidFill>
                          <a:effectLst/>
                        </a:rPr>
                        <a:t> I</a:t>
                      </a:r>
                      <a:endParaRPr lang="en-US" sz="3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C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C00000"/>
                          </a:solidFill>
                          <a:effectLst/>
                        </a:rPr>
                        <a:t>E </a:t>
                      </a:r>
                      <a:endParaRPr lang="en-US" sz="3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C00000"/>
                          </a:solidFill>
                          <a:effectLst/>
                        </a:rPr>
                        <a:t> M</a:t>
                      </a:r>
                      <a:endParaRPr lang="en-US" sz="3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C00000"/>
                          </a:solidFill>
                          <a:effectLst/>
                        </a:rPr>
                        <a:t>A </a:t>
                      </a:r>
                      <a:endParaRPr lang="en-US" sz="3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N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5367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4711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5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D66247A-39B9-4D51-9314-EE8B51A90BD6}"/>
              </a:ext>
            </a:extLst>
          </p:cNvPr>
          <p:cNvSpPr txBox="1"/>
          <p:nvPr/>
        </p:nvSpPr>
        <p:spPr>
          <a:xfrm>
            <a:off x="3371665" y="535906"/>
            <a:ext cx="54486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70C0"/>
                </a:solidFill>
                <a:effectLst>
                  <a:outerShdw blurRad="12700" dist="38100" dir="2700000" algn="tl">
                    <a:schemeClr val="accent5">
                      <a:lumMod val="60000"/>
                      <a:lumOff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People that help around us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0E4516-5EAD-4366-ABB1-BCEAB474BBEC}"/>
              </a:ext>
            </a:extLst>
          </p:cNvPr>
          <p:cNvSpPr txBox="1"/>
          <p:nvPr/>
        </p:nvSpPr>
        <p:spPr>
          <a:xfrm>
            <a:off x="5082392" y="990908"/>
            <a:ext cx="1276165" cy="53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Guess..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DC03C1-4C63-45BC-BACB-5806E23D22A3}"/>
              </a:ext>
            </a:extLst>
          </p:cNvPr>
          <p:cNvSpPr txBox="1"/>
          <p:nvPr/>
        </p:nvSpPr>
        <p:spPr>
          <a:xfrm>
            <a:off x="1316115" y="1931649"/>
            <a:ext cx="477988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3. She helps when we are sick.</a:t>
            </a:r>
            <a:endParaRPr lang="en-US" sz="2800" dirty="0">
              <a:highlight>
                <a:srgbClr val="00FFFF"/>
              </a:highlight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DBC431D-3CCE-4BB7-A591-4D9525CE9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841509"/>
              </p:ext>
            </p:extLst>
          </p:nvPr>
        </p:nvGraphicFramePr>
        <p:xfrm>
          <a:off x="1996294" y="2694994"/>
          <a:ext cx="3419526" cy="436309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683346">
                  <a:extLst>
                    <a:ext uri="{9D8B030D-6E8A-4147-A177-3AD203B41FA5}">
                      <a16:colId xmlns:a16="http://schemas.microsoft.com/office/drawing/2014/main" val="2330041013"/>
                    </a:ext>
                  </a:extLst>
                </a:gridCol>
                <a:gridCol w="684045">
                  <a:extLst>
                    <a:ext uri="{9D8B030D-6E8A-4147-A177-3AD203B41FA5}">
                      <a16:colId xmlns:a16="http://schemas.microsoft.com/office/drawing/2014/main" val="1798489753"/>
                    </a:ext>
                  </a:extLst>
                </a:gridCol>
                <a:gridCol w="684045">
                  <a:extLst>
                    <a:ext uri="{9D8B030D-6E8A-4147-A177-3AD203B41FA5}">
                      <a16:colId xmlns:a16="http://schemas.microsoft.com/office/drawing/2014/main" val="743052391"/>
                    </a:ext>
                  </a:extLst>
                </a:gridCol>
                <a:gridCol w="684045">
                  <a:extLst>
                    <a:ext uri="{9D8B030D-6E8A-4147-A177-3AD203B41FA5}">
                      <a16:colId xmlns:a16="http://schemas.microsoft.com/office/drawing/2014/main" val="1525509672"/>
                    </a:ext>
                  </a:extLst>
                </a:gridCol>
                <a:gridCol w="684045">
                  <a:extLst>
                    <a:ext uri="{9D8B030D-6E8A-4147-A177-3AD203B41FA5}">
                      <a16:colId xmlns:a16="http://schemas.microsoft.com/office/drawing/2014/main" val="731492295"/>
                    </a:ext>
                  </a:extLst>
                </a:gridCol>
              </a:tblGrid>
              <a:tr h="3105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N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7803860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900FF69-FFF6-4444-B861-5A80495925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15322"/>
              </p:ext>
            </p:extLst>
          </p:nvPr>
        </p:nvGraphicFramePr>
        <p:xfrm>
          <a:off x="1996294" y="2673895"/>
          <a:ext cx="3419526" cy="436309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683346">
                  <a:extLst>
                    <a:ext uri="{9D8B030D-6E8A-4147-A177-3AD203B41FA5}">
                      <a16:colId xmlns:a16="http://schemas.microsoft.com/office/drawing/2014/main" val="31738706"/>
                    </a:ext>
                  </a:extLst>
                </a:gridCol>
                <a:gridCol w="684045">
                  <a:extLst>
                    <a:ext uri="{9D8B030D-6E8A-4147-A177-3AD203B41FA5}">
                      <a16:colId xmlns:a16="http://schemas.microsoft.com/office/drawing/2014/main" val="1067937116"/>
                    </a:ext>
                  </a:extLst>
                </a:gridCol>
                <a:gridCol w="684045">
                  <a:extLst>
                    <a:ext uri="{9D8B030D-6E8A-4147-A177-3AD203B41FA5}">
                      <a16:colId xmlns:a16="http://schemas.microsoft.com/office/drawing/2014/main" val="1806975530"/>
                    </a:ext>
                  </a:extLst>
                </a:gridCol>
                <a:gridCol w="684045">
                  <a:extLst>
                    <a:ext uri="{9D8B030D-6E8A-4147-A177-3AD203B41FA5}">
                      <a16:colId xmlns:a16="http://schemas.microsoft.com/office/drawing/2014/main" val="2996293865"/>
                    </a:ext>
                  </a:extLst>
                </a:gridCol>
                <a:gridCol w="684045">
                  <a:extLst>
                    <a:ext uri="{9D8B030D-6E8A-4147-A177-3AD203B41FA5}">
                      <a16:colId xmlns:a16="http://schemas.microsoft.com/office/drawing/2014/main" val="23039347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N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</a:rPr>
                        <a:t>U</a:t>
                      </a:r>
                      <a:endParaRPr lang="en-US" sz="2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</a:rPr>
                        <a:t>R</a:t>
                      </a:r>
                      <a:endParaRPr lang="en-US" sz="2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1685965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D7885A74-688A-4583-BBEC-9EE980CE5DCB}"/>
              </a:ext>
            </a:extLst>
          </p:cNvPr>
          <p:cNvSpPr txBox="1"/>
          <p:nvPr/>
        </p:nvSpPr>
        <p:spPr>
          <a:xfrm>
            <a:off x="3993102" y="3726698"/>
            <a:ext cx="4418860" cy="53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4. He delivers letters to us.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6451D8F1-1F87-4623-8FD7-173A1A9A6E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414651"/>
              </p:ext>
            </p:extLst>
          </p:nvPr>
        </p:nvGraphicFramePr>
        <p:xfrm>
          <a:off x="4922152" y="4471575"/>
          <a:ext cx="4346575" cy="426720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466593">
                  <a:extLst>
                    <a:ext uri="{9D8B030D-6E8A-4147-A177-3AD203B41FA5}">
                      <a16:colId xmlns:a16="http://schemas.microsoft.com/office/drawing/2014/main" val="2564426527"/>
                    </a:ext>
                  </a:extLst>
                </a:gridCol>
                <a:gridCol w="774832">
                  <a:extLst>
                    <a:ext uri="{9D8B030D-6E8A-4147-A177-3AD203B41FA5}">
                      <a16:colId xmlns:a16="http://schemas.microsoft.com/office/drawing/2014/main" val="3479459338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1777624356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1072530905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986593926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927784341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63456336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O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T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N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079387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9E136FF1-D783-45A4-A370-BD886B04FE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372358"/>
              </p:ext>
            </p:extLst>
          </p:nvPr>
        </p:nvGraphicFramePr>
        <p:xfrm>
          <a:off x="4922152" y="4471575"/>
          <a:ext cx="4346575" cy="436309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620395">
                  <a:extLst>
                    <a:ext uri="{9D8B030D-6E8A-4147-A177-3AD203B41FA5}">
                      <a16:colId xmlns:a16="http://schemas.microsoft.com/office/drawing/2014/main" val="105307204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2390933584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2641891399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53983731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515829109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3690729347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763571369"/>
                    </a:ext>
                  </a:extLst>
                </a:gridCol>
              </a:tblGrid>
              <a:tr h="2851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</a:rPr>
                        <a:t>P</a:t>
                      </a:r>
                      <a:endParaRPr lang="en-US" sz="2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O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</a:rPr>
                        <a:t>S</a:t>
                      </a:r>
                      <a:endParaRPr lang="en-US" sz="2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</a:rPr>
                        <a:t>M</a:t>
                      </a:r>
                      <a:endParaRPr lang="en-US" sz="2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</a:rPr>
                        <a:t>A</a:t>
                      </a:r>
                      <a:endParaRPr lang="en-US" sz="2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N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08449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918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27DA7FC-3CDE-487D-A37F-7F2B9D537899}"/>
              </a:ext>
            </a:extLst>
          </p:cNvPr>
          <p:cNvSpPr txBox="1"/>
          <p:nvPr/>
        </p:nvSpPr>
        <p:spPr>
          <a:xfrm>
            <a:off x="1040906" y="1867405"/>
            <a:ext cx="4987032" cy="53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5. He / she teaches us at school.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0CCCF6-7E62-4878-97D8-29339ABD9E12}"/>
              </a:ext>
            </a:extLst>
          </p:cNvPr>
          <p:cNvSpPr txBox="1"/>
          <p:nvPr/>
        </p:nvSpPr>
        <p:spPr>
          <a:xfrm>
            <a:off x="3784106" y="457385"/>
            <a:ext cx="4383350" cy="9637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70C0"/>
                </a:solidFill>
                <a:effectLst>
                  <a:outerShdw blurRad="12700" dist="38100" dir="2700000" algn="tl">
                    <a:schemeClr val="accent5">
                      <a:lumMod val="60000"/>
                      <a:lumOff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People that help around us</a:t>
            </a:r>
            <a:endParaRPr lang="en-US" sz="2800" dirty="0"/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      Guess..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5FF6E8E-5295-41B6-A2A4-666A272972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14042"/>
              </p:ext>
            </p:extLst>
          </p:nvPr>
        </p:nvGraphicFramePr>
        <p:xfrm>
          <a:off x="1942992" y="2536023"/>
          <a:ext cx="4346575" cy="436309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620395">
                  <a:extLst>
                    <a:ext uri="{9D8B030D-6E8A-4147-A177-3AD203B41FA5}">
                      <a16:colId xmlns:a16="http://schemas.microsoft.com/office/drawing/2014/main" val="2915551345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484979116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3390285198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1468811409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1916253525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1109713492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2361499684"/>
                    </a:ext>
                  </a:extLst>
                </a:gridCol>
              </a:tblGrid>
              <a:tr h="3105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T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C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5802073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AFEBDF0-486B-42C3-92C4-F3A3B8AB11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733594"/>
              </p:ext>
            </p:extLst>
          </p:nvPr>
        </p:nvGraphicFramePr>
        <p:xfrm>
          <a:off x="1942992" y="2497762"/>
          <a:ext cx="4346575" cy="436309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620395">
                  <a:extLst>
                    <a:ext uri="{9D8B030D-6E8A-4147-A177-3AD203B41FA5}">
                      <a16:colId xmlns:a16="http://schemas.microsoft.com/office/drawing/2014/main" val="2580073129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3572935525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1592603447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2987479133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756830571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1658843036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3624924355"/>
                    </a:ext>
                  </a:extLst>
                </a:gridCol>
              </a:tblGrid>
              <a:tr h="3105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T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</a:rPr>
                        <a:t> E</a:t>
                      </a:r>
                      <a:endParaRPr lang="en-US" sz="2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</a:rPr>
                        <a:t> A</a:t>
                      </a:r>
                      <a:endParaRPr lang="en-US" sz="2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C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</a:rPr>
                        <a:t> H</a:t>
                      </a:r>
                      <a:endParaRPr lang="en-US" sz="2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</a:rPr>
                        <a:t>E </a:t>
                      </a:r>
                      <a:endParaRPr lang="en-US" sz="2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81202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1B2C489-A239-4885-BADA-9AE22318B5D6}"/>
              </a:ext>
            </a:extLst>
          </p:cNvPr>
          <p:cNvSpPr txBox="1"/>
          <p:nvPr/>
        </p:nvSpPr>
        <p:spPr>
          <a:xfrm>
            <a:off x="3997171" y="3289119"/>
            <a:ext cx="4346575" cy="53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6. Plant rice and vegetables.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87871EC-A95C-4254-9831-C959D83178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555835"/>
              </p:ext>
            </p:extLst>
          </p:nvPr>
        </p:nvGraphicFramePr>
        <p:xfrm>
          <a:off x="4854663" y="3962016"/>
          <a:ext cx="3725545" cy="436309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620395">
                  <a:extLst>
                    <a:ext uri="{9D8B030D-6E8A-4147-A177-3AD203B41FA5}">
                      <a16:colId xmlns:a16="http://schemas.microsoft.com/office/drawing/2014/main" val="4050243243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1976326551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3076262099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1655836797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2178816068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518722483"/>
                    </a:ext>
                  </a:extLst>
                </a:gridCol>
              </a:tblGrid>
              <a:tr h="3105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A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M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5653690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918CA94-456E-4424-A833-54F1D471AD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252236"/>
              </p:ext>
            </p:extLst>
          </p:nvPr>
        </p:nvGraphicFramePr>
        <p:xfrm>
          <a:off x="4854662" y="3976977"/>
          <a:ext cx="3725545" cy="436309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620395">
                  <a:extLst>
                    <a:ext uri="{9D8B030D-6E8A-4147-A177-3AD203B41FA5}">
                      <a16:colId xmlns:a16="http://schemas.microsoft.com/office/drawing/2014/main" val="4050243243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1976326551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3076262099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1655836797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2178816068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518722483"/>
                    </a:ext>
                  </a:extLst>
                </a:gridCol>
              </a:tblGrid>
              <a:tr h="3105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</a:rPr>
                        <a:t>F</a:t>
                      </a:r>
                      <a:endParaRPr lang="en-US" sz="2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A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</a:rPr>
                        <a:t>R</a:t>
                      </a:r>
                      <a:endParaRPr lang="en-US" sz="2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M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</a:rPr>
                        <a:t>E</a:t>
                      </a: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5653690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8A4A601A-7FBF-4D4F-88A3-109EA0B23F21}"/>
              </a:ext>
            </a:extLst>
          </p:cNvPr>
          <p:cNvSpPr txBox="1"/>
          <p:nvPr/>
        </p:nvSpPr>
        <p:spPr>
          <a:xfrm>
            <a:off x="1209581" y="4802015"/>
            <a:ext cx="8289525" cy="53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7. Assists students and people find books in a library.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E204B465-F5D5-47D8-96D0-5F32223301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607436"/>
              </p:ext>
            </p:extLst>
          </p:nvPr>
        </p:nvGraphicFramePr>
        <p:xfrm>
          <a:off x="2060343" y="5470802"/>
          <a:ext cx="5588635" cy="462689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620395">
                  <a:extLst>
                    <a:ext uri="{9D8B030D-6E8A-4147-A177-3AD203B41FA5}">
                      <a16:colId xmlns:a16="http://schemas.microsoft.com/office/drawing/2014/main" val="1906244996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3174579960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1236695229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3692278723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884970956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274624926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3442042684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1303936726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2431498172"/>
                    </a:ext>
                  </a:extLst>
                </a:gridCol>
              </a:tblGrid>
              <a:tr h="4626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I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N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0737983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644A5710-29C7-407C-9734-8AD9395AB5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221436"/>
              </p:ext>
            </p:extLst>
          </p:nvPr>
        </p:nvGraphicFramePr>
        <p:xfrm>
          <a:off x="2060343" y="5483991"/>
          <a:ext cx="5588635" cy="436309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620395">
                  <a:extLst>
                    <a:ext uri="{9D8B030D-6E8A-4147-A177-3AD203B41FA5}">
                      <a16:colId xmlns:a16="http://schemas.microsoft.com/office/drawing/2014/main" val="2752287845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159358091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2181808948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425029904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1944190401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3340892288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2827968830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2176007177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282347520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</a:rPr>
                        <a:t>L</a:t>
                      </a:r>
                      <a:endParaRPr lang="en-US" sz="2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I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</a:rPr>
                        <a:t>B</a:t>
                      </a:r>
                      <a:endParaRPr lang="en-US" sz="2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</a:rPr>
                        <a:t>A</a:t>
                      </a:r>
                      <a:endParaRPr lang="en-US" sz="2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</a:rPr>
                        <a:t>I </a:t>
                      </a:r>
                      <a:endParaRPr lang="en-US" sz="2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</a:rPr>
                        <a:t> A</a:t>
                      </a:r>
                      <a:endParaRPr lang="en-US" sz="2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N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7241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969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A583695-1431-4828-A8F6-2CDDB66C20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2281" y="4592587"/>
            <a:ext cx="1658256" cy="157900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7F082A5-7BE0-45BC-8F11-2CE1A121E80E}"/>
              </a:ext>
            </a:extLst>
          </p:cNvPr>
          <p:cNvSpPr txBox="1"/>
          <p:nvPr/>
        </p:nvSpPr>
        <p:spPr>
          <a:xfrm>
            <a:off x="3002871" y="544369"/>
            <a:ext cx="718869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https//www.englishtutorhub.com</a:t>
            </a:r>
          </a:p>
          <a:p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Please subscribe to this channel…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7C4CAF-79E8-41D5-A594-53D4889EF15F}"/>
              </a:ext>
            </a:extLst>
          </p:cNvPr>
          <p:cNvSpPr txBox="1"/>
          <p:nvPr/>
        </p:nvSpPr>
        <p:spPr>
          <a:xfrm>
            <a:off x="3331345" y="2599255"/>
            <a:ext cx="609452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buFont typeface="Arial" panose="020B0604020202020204" pitchFamily="34" charset="0"/>
            </a:pPr>
            <a:r>
              <a:rPr lang="en-US" altLang="zh-CN" sz="6000" dirty="0">
                <a:solidFill>
                  <a:srgbClr val="0070C0"/>
                </a:solidFill>
                <a:latin typeface="Franklin Gothic Heavy" panose="020B0903020102020204" pitchFamily="34" charset="0"/>
                <a:ea typeface="GungsuhChe" panose="02030609000101010101" charset="-127"/>
                <a:cs typeface="Calibri" panose="020F050202020403020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649007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260</Words>
  <Application>Microsoft Office PowerPoint</Application>
  <PresentationFormat>Widescreen</PresentationFormat>
  <Paragraphs>125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Franklin Gothic Heavy</vt:lpstr>
      <vt:lpstr>Segoe UI Historic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Ideapad Slim3</dc:creator>
  <cp:lastModifiedBy>Ideapad Slim3</cp:lastModifiedBy>
  <cp:revision>9</cp:revision>
  <dcterms:created xsi:type="dcterms:W3CDTF">2021-05-02T03:55:12Z</dcterms:created>
  <dcterms:modified xsi:type="dcterms:W3CDTF">2021-05-02T04:49:57Z</dcterms:modified>
</cp:coreProperties>
</file>